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 id="2147483698" r:id="rId7"/>
    <p:sldMasterId id="2147483710" r:id="rId8"/>
    <p:sldMasterId id="2147483723" r:id="rId9"/>
    <p:sldMasterId id="2147483735" r:id="rId10"/>
    <p:sldMasterId id="2147483747" r:id="rId11"/>
  </p:sldMasterIdLst>
  <p:notesMasterIdLst>
    <p:notesMasterId r:id="rId42"/>
  </p:notesMasterIdLst>
  <p:sldIdLst>
    <p:sldId id="271" r:id="rId12"/>
    <p:sldId id="275" r:id="rId13"/>
    <p:sldId id="522" r:id="rId14"/>
    <p:sldId id="530" r:id="rId15"/>
    <p:sldId id="532" r:id="rId16"/>
    <p:sldId id="366" r:id="rId17"/>
    <p:sldId id="494" r:id="rId18"/>
    <p:sldId id="496" r:id="rId19"/>
    <p:sldId id="491" r:id="rId20"/>
    <p:sldId id="281" r:id="rId21"/>
    <p:sldId id="533" r:id="rId22"/>
    <p:sldId id="517" r:id="rId23"/>
    <p:sldId id="500" r:id="rId24"/>
    <p:sldId id="501" r:id="rId25"/>
    <p:sldId id="523" r:id="rId26"/>
    <p:sldId id="503" r:id="rId27"/>
    <p:sldId id="504" r:id="rId28"/>
    <p:sldId id="505" r:id="rId29"/>
    <p:sldId id="528" r:id="rId30"/>
    <p:sldId id="507" r:id="rId31"/>
    <p:sldId id="521" r:id="rId32"/>
    <p:sldId id="261" r:id="rId33"/>
    <p:sldId id="524" r:id="rId34"/>
    <p:sldId id="511" r:id="rId35"/>
    <p:sldId id="512" r:id="rId36"/>
    <p:sldId id="526" r:id="rId37"/>
    <p:sldId id="514" r:id="rId38"/>
    <p:sldId id="527" r:id="rId39"/>
    <p:sldId id="516" r:id="rId40"/>
    <p:sldId id="292"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has Clark" initials="TC" lastIdx="7" clrIdx="0">
    <p:extLst>
      <p:ext uri="{19B8F6BF-5375-455C-9EA6-DF929625EA0E}">
        <p15:presenceInfo xmlns:p15="http://schemas.microsoft.com/office/powerpoint/2012/main" userId="S-1-5-21-1234825703-3664667636-563552891-1591" providerId="AD"/>
      </p:ext>
    </p:extLst>
  </p:cmAuthor>
  <p:cmAuthor id="2" name="Leia Isanhart-Balima" initials="LI" lastIdx="0" clrIdx="1">
    <p:extLst>
      <p:ext uri="{19B8F6BF-5375-455C-9EA6-DF929625EA0E}">
        <p15:presenceInfo xmlns:p15="http://schemas.microsoft.com/office/powerpoint/2012/main" userId="Leia Isanhart-Balima" providerId="None"/>
      </p:ext>
    </p:extLst>
  </p:cmAuthor>
  <p:cmAuthor id="3" name="Ihrig, Eileen" initials="IE" lastIdx="4" clrIdx="2">
    <p:extLst>
      <p:ext uri="{19B8F6BF-5375-455C-9EA6-DF929625EA0E}">
        <p15:presenceInfo xmlns:p15="http://schemas.microsoft.com/office/powerpoint/2012/main" userId="S::eileen.ihrig@crs.org::f060143f-f741-4c20-a2ca-6864c27cff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092"/>
    <a:srgbClr val="9A3BD1"/>
    <a:srgbClr val="A63FDF"/>
    <a:srgbClr val="92B22B"/>
    <a:srgbClr val="184784"/>
    <a:srgbClr val="042019"/>
    <a:srgbClr val="F6F2DE"/>
    <a:srgbClr val="007773"/>
    <a:srgbClr val="8CCCBE"/>
    <a:srgbClr val="75C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6D48A-66F1-1113-3786-30A033544D96}" v="471" dt="2024-02-21T18:00:09.776"/>
    <p1510:client id="{6FAEF8E0-022C-53F8-6CDE-CF0B8A41AAE9}" v="82" dt="2024-02-21T17:51:54.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8" y="6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6F9F41-B30B-4D4B-B37A-C84F26C32FCD}" type="doc">
      <dgm:prSet loTypeId="urn:microsoft.com/office/officeart/2016/7/layout/VerticalSolidActionList" loCatId="List" qsTypeId="urn:microsoft.com/office/officeart/2005/8/quickstyle/simple1" qsCatId="simple" csTypeId="urn:microsoft.com/office/officeart/2005/8/colors/accent0_3" csCatId="mainScheme" phldr="1"/>
      <dgm:spPr/>
      <dgm:t>
        <a:bodyPr/>
        <a:lstStyle/>
        <a:p>
          <a:endParaRPr lang="en-US"/>
        </a:p>
      </dgm:t>
    </dgm:pt>
    <dgm:pt modelId="{9F89AD83-208B-447F-9FA0-01D114AC0A94}">
      <dgm:prSet/>
      <dgm:spPr/>
      <dgm:t>
        <a:bodyPr/>
        <a:lstStyle/>
        <a:p>
          <a:r>
            <a:rPr lang="en-US"/>
            <a:t>Getting</a:t>
          </a:r>
        </a:p>
      </dgm:t>
    </dgm:pt>
    <dgm:pt modelId="{67D7D376-A47C-4C9D-BEE4-4E111B927474}" type="parTrans" cxnId="{C772E2E4-B743-4727-8556-D0E5DF2937F2}">
      <dgm:prSet/>
      <dgm:spPr/>
      <dgm:t>
        <a:bodyPr/>
        <a:lstStyle/>
        <a:p>
          <a:endParaRPr lang="en-US"/>
        </a:p>
      </dgm:t>
    </dgm:pt>
    <dgm:pt modelId="{BB88C183-0CD6-4BDE-9362-C3B6AC5E788C}" type="sibTrans" cxnId="{C772E2E4-B743-4727-8556-D0E5DF2937F2}">
      <dgm:prSet/>
      <dgm:spPr/>
      <dgm:t>
        <a:bodyPr/>
        <a:lstStyle/>
        <a:p>
          <a:endParaRPr lang="en-US"/>
        </a:p>
      </dgm:t>
    </dgm:pt>
    <dgm:pt modelId="{F5099FCB-4454-4F4F-B4A2-8A2FE7F73E8E}">
      <dgm:prSet/>
      <dgm:spPr/>
      <dgm:t>
        <a:bodyPr/>
        <a:lstStyle/>
        <a:p>
          <a:r>
            <a:rPr lang="en-US"/>
            <a:t>Getting fair treatment from others (nondiscrimination)</a:t>
          </a:r>
        </a:p>
      </dgm:t>
    </dgm:pt>
    <dgm:pt modelId="{72E7D502-133C-4DAF-B820-14B2E5EB4FE1}" type="parTrans" cxnId="{C513232F-294B-4461-9E69-56EAC6A5AFAF}">
      <dgm:prSet/>
      <dgm:spPr/>
      <dgm:t>
        <a:bodyPr/>
        <a:lstStyle/>
        <a:p>
          <a:endParaRPr lang="en-US"/>
        </a:p>
      </dgm:t>
    </dgm:pt>
    <dgm:pt modelId="{9C313E07-6379-4253-BD62-CA04C84EACA4}" type="sibTrans" cxnId="{C513232F-294B-4461-9E69-56EAC6A5AFAF}">
      <dgm:prSet/>
      <dgm:spPr/>
      <dgm:t>
        <a:bodyPr/>
        <a:lstStyle/>
        <a:p>
          <a:endParaRPr lang="en-US"/>
        </a:p>
      </dgm:t>
    </dgm:pt>
    <dgm:pt modelId="{4F56026E-6613-437C-85FF-33BD38572E54}">
      <dgm:prSet/>
      <dgm:spPr/>
      <dgm:t>
        <a:bodyPr/>
        <a:lstStyle/>
        <a:p>
          <a:r>
            <a:rPr lang="en-US"/>
            <a:t>Making</a:t>
          </a:r>
        </a:p>
      </dgm:t>
    </dgm:pt>
    <dgm:pt modelId="{88C1991E-E3A0-48DD-B1B4-64A06EEE8EA2}" type="parTrans" cxnId="{DE6EE826-1660-4336-974D-30C5FC8D4ED4}">
      <dgm:prSet/>
      <dgm:spPr/>
      <dgm:t>
        <a:bodyPr/>
        <a:lstStyle/>
        <a:p>
          <a:endParaRPr lang="en-US"/>
        </a:p>
      </dgm:t>
    </dgm:pt>
    <dgm:pt modelId="{A44CD28C-D41C-49D8-9430-4A4514A47A01}" type="sibTrans" cxnId="{DE6EE826-1660-4336-974D-30C5FC8D4ED4}">
      <dgm:prSet/>
      <dgm:spPr/>
      <dgm:t>
        <a:bodyPr/>
        <a:lstStyle/>
        <a:p>
          <a:endParaRPr lang="en-US"/>
        </a:p>
      </dgm:t>
    </dgm:pt>
    <dgm:pt modelId="{0199FE1D-C315-47C6-B4F1-08EC3124C654}">
      <dgm:prSet/>
      <dgm:spPr/>
      <dgm:t>
        <a:bodyPr/>
        <a:lstStyle/>
        <a:p>
          <a:r>
            <a:rPr lang="en-US"/>
            <a:t>Making products, communications, and the physical environment more usable by as many people as possible (universal design)</a:t>
          </a:r>
        </a:p>
      </dgm:t>
    </dgm:pt>
    <dgm:pt modelId="{88C90F94-4CA2-4915-BD1C-5AF9664E613A}" type="parTrans" cxnId="{8ACF2E14-BB2E-422E-933F-B70E79040083}">
      <dgm:prSet/>
      <dgm:spPr/>
      <dgm:t>
        <a:bodyPr/>
        <a:lstStyle/>
        <a:p>
          <a:endParaRPr lang="en-US"/>
        </a:p>
      </dgm:t>
    </dgm:pt>
    <dgm:pt modelId="{316126AA-833D-47F4-8C11-ECE0D6DCC120}" type="sibTrans" cxnId="{8ACF2E14-BB2E-422E-933F-B70E79040083}">
      <dgm:prSet/>
      <dgm:spPr/>
      <dgm:t>
        <a:bodyPr/>
        <a:lstStyle/>
        <a:p>
          <a:endParaRPr lang="en-US"/>
        </a:p>
      </dgm:t>
    </dgm:pt>
    <dgm:pt modelId="{9D947D77-3A3C-47D0-ABF6-42E5BF4089F4}">
      <dgm:prSet/>
      <dgm:spPr/>
      <dgm:t>
        <a:bodyPr/>
        <a:lstStyle/>
        <a:p>
          <a:r>
            <a:rPr lang="en-US"/>
            <a:t>Modifying</a:t>
          </a:r>
        </a:p>
      </dgm:t>
    </dgm:pt>
    <dgm:pt modelId="{D990EE35-535C-43AC-8523-BD94B71A20D6}" type="parTrans" cxnId="{FE607247-DCBA-43CE-A6A7-D363B92FC887}">
      <dgm:prSet/>
      <dgm:spPr/>
      <dgm:t>
        <a:bodyPr/>
        <a:lstStyle/>
        <a:p>
          <a:endParaRPr lang="en-US"/>
        </a:p>
      </dgm:t>
    </dgm:pt>
    <dgm:pt modelId="{5AEA19CB-935D-4BC2-B043-4024A5638B67}" type="sibTrans" cxnId="{FE607247-DCBA-43CE-A6A7-D363B92FC887}">
      <dgm:prSet/>
      <dgm:spPr/>
      <dgm:t>
        <a:bodyPr/>
        <a:lstStyle/>
        <a:p>
          <a:endParaRPr lang="en-US"/>
        </a:p>
      </dgm:t>
    </dgm:pt>
    <dgm:pt modelId="{07832C32-0696-47BF-B283-1A0F74FFE1C5}">
      <dgm:prSet/>
      <dgm:spPr/>
      <dgm:t>
        <a:bodyPr/>
        <a:lstStyle/>
        <a:p>
          <a:r>
            <a:rPr lang="en-US"/>
            <a:t>Modifying items, procedures, or systems to enable a person with a disability to use them to the maximum extent possible (reasonable accommodations)</a:t>
          </a:r>
        </a:p>
      </dgm:t>
    </dgm:pt>
    <dgm:pt modelId="{EF4B937F-CF21-4596-AA67-F073F593B571}" type="parTrans" cxnId="{6DC1CDB7-1F2D-4133-BA5A-E72C13B2AA08}">
      <dgm:prSet/>
      <dgm:spPr/>
      <dgm:t>
        <a:bodyPr/>
        <a:lstStyle/>
        <a:p>
          <a:endParaRPr lang="en-US"/>
        </a:p>
      </dgm:t>
    </dgm:pt>
    <dgm:pt modelId="{67E4F234-0A7F-44E7-9709-56D06F2F1850}" type="sibTrans" cxnId="{6DC1CDB7-1F2D-4133-BA5A-E72C13B2AA08}">
      <dgm:prSet/>
      <dgm:spPr/>
      <dgm:t>
        <a:bodyPr/>
        <a:lstStyle/>
        <a:p>
          <a:endParaRPr lang="en-US"/>
        </a:p>
      </dgm:t>
    </dgm:pt>
    <dgm:pt modelId="{121FCF7B-F23A-4A9C-9223-C48C86F89211}">
      <dgm:prSet/>
      <dgm:spPr/>
      <dgm:t>
        <a:bodyPr/>
        <a:lstStyle/>
        <a:p>
          <a:r>
            <a:rPr lang="en-US"/>
            <a:t>Eliminating</a:t>
          </a:r>
        </a:p>
      </dgm:t>
    </dgm:pt>
    <dgm:pt modelId="{36385CE4-F617-4890-800B-0CED48B29992}" type="parTrans" cxnId="{48D4F2C4-5859-4185-99A8-F47FB75E544F}">
      <dgm:prSet/>
      <dgm:spPr/>
      <dgm:t>
        <a:bodyPr/>
        <a:lstStyle/>
        <a:p>
          <a:endParaRPr lang="en-US"/>
        </a:p>
      </dgm:t>
    </dgm:pt>
    <dgm:pt modelId="{76876ABD-D0F5-4C6A-9C15-E7D61AA624F5}" type="sibTrans" cxnId="{48D4F2C4-5859-4185-99A8-F47FB75E544F}">
      <dgm:prSet/>
      <dgm:spPr/>
      <dgm:t>
        <a:bodyPr/>
        <a:lstStyle/>
        <a:p>
          <a:endParaRPr lang="en-US"/>
        </a:p>
      </dgm:t>
    </dgm:pt>
    <dgm:pt modelId="{274E8F56-66C1-4AAD-976A-09EC9482D424}">
      <dgm:prSet/>
      <dgm:spPr/>
      <dgm:t>
        <a:bodyPr/>
        <a:lstStyle/>
        <a:p>
          <a:r>
            <a:rPr lang="en-US"/>
            <a:t>Eliminating the belief that people with disabilities are unhealthy or less capable of doing things (stigma, stereotypes)</a:t>
          </a:r>
        </a:p>
      </dgm:t>
    </dgm:pt>
    <dgm:pt modelId="{47D530CE-BE6A-47CF-87E6-28ABF92DDCBE}" type="parTrans" cxnId="{2E2CEC81-AC8F-4D41-B56F-2A1978B95E32}">
      <dgm:prSet/>
      <dgm:spPr/>
      <dgm:t>
        <a:bodyPr/>
        <a:lstStyle/>
        <a:p>
          <a:endParaRPr lang="en-US"/>
        </a:p>
      </dgm:t>
    </dgm:pt>
    <dgm:pt modelId="{35702091-F4B7-4033-A796-A8A2C01E8246}" type="sibTrans" cxnId="{2E2CEC81-AC8F-4D41-B56F-2A1978B95E32}">
      <dgm:prSet/>
      <dgm:spPr/>
      <dgm:t>
        <a:bodyPr/>
        <a:lstStyle/>
        <a:p>
          <a:endParaRPr lang="en-US"/>
        </a:p>
      </dgm:t>
    </dgm:pt>
    <dgm:pt modelId="{572466CE-712C-5F4A-A897-9F4382DD7724}" type="pres">
      <dgm:prSet presAssocID="{296F9F41-B30B-4D4B-B37A-C84F26C32FCD}" presName="Name0" presStyleCnt="0">
        <dgm:presLayoutVars>
          <dgm:dir/>
          <dgm:animLvl val="lvl"/>
          <dgm:resizeHandles val="exact"/>
        </dgm:presLayoutVars>
      </dgm:prSet>
      <dgm:spPr/>
    </dgm:pt>
    <dgm:pt modelId="{FC5F6FA0-D175-1048-8E1C-7F2D2D1D7C46}" type="pres">
      <dgm:prSet presAssocID="{9F89AD83-208B-447F-9FA0-01D114AC0A94}" presName="linNode" presStyleCnt="0"/>
      <dgm:spPr/>
    </dgm:pt>
    <dgm:pt modelId="{172233FB-769D-194C-B1FD-8762392973A2}" type="pres">
      <dgm:prSet presAssocID="{9F89AD83-208B-447F-9FA0-01D114AC0A94}" presName="parentText" presStyleLbl="alignNode1" presStyleIdx="0" presStyleCnt="4">
        <dgm:presLayoutVars>
          <dgm:chMax val="1"/>
          <dgm:bulletEnabled/>
        </dgm:presLayoutVars>
      </dgm:prSet>
      <dgm:spPr/>
    </dgm:pt>
    <dgm:pt modelId="{E3F8CD61-788E-2F4E-A15B-C1DD7A80D448}" type="pres">
      <dgm:prSet presAssocID="{9F89AD83-208B-447F-9FA0-01D114AC0A94}" presName="descendantText" presStyleLbl="alignAccFollowNode1" presStyleIdx="0" presStyleCnt="4">
        <dgm:presLayoutVars>
          <dgm:bulletEnabled/>
        </dgm:presLayoutVars>
      </dgm:prSet>
      <dgm:spPr/>
    </dgm:pt>
    <dgm:pt modelId="{75C68EED-3E3C-2B48-B38A-701762593183}" type="pres">
      <dgm:prSet presAssocID="{BB88C183-0CD6-4BDE-9362-C3B6AC5E788C}" presName="sp" presStyleCnt="0"/>
      <dgm:spPr/>
    </dgm:pt>
    <dgm:pt modelId="{FDD7D605-420A-7844-B816-BC735C758674}" type="pres">
      <dgm:prSet presAssocID="{4F56026E-6613-437C-85FF-33BD38572E54}" presName="linNode" presStyleCnt="0"/>
      <dgm:spPr/>
    </dgm:pt>
    <dgm:pt modelId="{C3A02646-C0A9-E743-B974-8FB05BA4BAA2}" type="pres">
      <dgm:prSet presAssocID="{4F56026E-6613-437C-85FF-33BD38572E54}" presName="parentText" presStyleLbl="alignNode1" presStyleIdx="1" presStyleCnt="4">
        <dgm:presLayoutVars>
          <dgm:chMax val="1"/>
          <dgm:bulletEnabled/>
        </dgm:presLayoutVars>
      </dgm:prSet>
      <dgm:spPr/>
    </dgm:pt>
    <dgm:pt modelId="{7AFA4DA1-2FB7-F948-825B-67920242370E}" type="pres">
      <dgm:prSet presAssocID="{4F56026E-6613-437C-85FF-33BD38572E54}" presName="descendantText" presStyleLbl="alignAccFollowNode1" presStyleIdx="1" presStyleCnt="4">
        <dgm:presLayoutVars>
          <dgm:bulletEnabled/>
        </dgm:presLayoutVars>
      </dgm:prSet>
      <dgm:spPr/>
    </dgm:pt>
    <dgm:pt modelId="{5E7D1044-E302-A04A-9140-3CB9FAC50BDD}" type="pres">
      <dgm:prSet presAssocID="{A44CD28C-D41C-49D8-9430-4A4514A47A01}" presName="sp" presStyleCnt="0"/>
      <dgm:spPr/>
    </dgm:pt>
    <dgm:pt modelId="{4E01AB0B-1B55-C14D-9B78-0BFB1FF582AB}" type="pres">
      <dgm:prSet presAssocID="{9D947D77-3A3C-47D0-ABF6-42E5BF4089F4}" presName="linNode" presStyleCnt="0"/>
      <dgm:spPr/>
    </dgm:pt>
    <dgm:pt modelId="{9734264D-E3EE-A94C-938C-4D486E78C49C}" type="pres">
      <dgm:prSet presAssocID="{9D947D77-3A3C-47D0-ABF6-42E5BF4089F4}" presName="parentText" presStyleLbl="alignNode1" presStyleIdx="2" presStyleCnt="4">
        <dgm:presLayoutVars>
          <dgm:chMax val="1"/>
          <dgm:bulletEnabled/>
        </dgm:presLayoutVars>
      </dgm:prSet>
      <dgm:spPr/>
    </dgm:pt>
    <dgm:pt modelId="{497E4406-D9EA-CF48-B828-24EBCDF8E717}" type="pres">
      <dgm:prSet presAssocID="{9D947D77-3A3C-47D0-ABF6-42E5BF4089F4}" presName="descendantText" presStyleLbl="alignAccFollowNode1" presStyleIdx="2" presStyleCnt="4">
        <dgm:presLayoutVars>
          <dgm:bulletEnabled/>
        </dgm:presLayoutVars>
      </dgm:prSet>
      <dgm:spPr/>
    </dgm:pt>
    <dgm:pt modelId="{724813E2-72C7-3C43-9A91-DF745D6433E9}" type="pres">
      <dgm:prSet presAssocID="{5AEA19CB-935D-4BC2-B043-4024A5638B67}" presName="sp" presStyleCnt="0"/>
      <dgm:spPr/>
    </dgm:pt>
    <dgm:pt modelId="{1A375442-9E99-3149-AB6C-6FAC71BEE82C}" type="pres">
      <dgm:prSet presAssocID="{121FCF7B-F23A-4A9C-9223-C48C86F89211}" presName="linNode" presStyleCnt="0"/>
      <dgm:spPr/>
    </dgm:pt>
    <dgm:pt modelId="{1E97EAD8-843F-2C48-8D6C-EE55412E6748}" type="pres">
      <dgm:prSet presAssocID="{121FCF7B-F23A-4A9C-9223-C48C86F89211}" presName="parentText" presStyleLbl="alignNode1" presStyleIdx="3" presStyleCnt="4">
        <dgm:presLayoutVars>
          <dgm:chMax val="1"/>
          <dgm:bulletEnabled/>
        </dgm:presLayoutVars>
      </dgm:prSet>
      <dgm:spPr/>
    </dgm:pt>
    <dgm:pt modelId="{A2A052AA-948B-3143-ACC3-3880DE7D243D}" type="pres">
      <dgm:prSet presAssocID="{121FCF7B-F23A-4A9C-9223-C48C86F89211}" presName="descendantText" presStyleLbl="alignAccFollowNode1" presStyleIdx="3" presStyleCnt="4">
        <dgm:presLayoutVars>
          <dgm:bulletEnabled/>
        </dgm:presLayoutVars>
      </dgm:prSet>
      <dgm:spPr/>
    </dgm:pt>
  </dgm:ptLst>
  <dgm:cxnLst>
    <dgm:cxn modelId="{8ACF2E14-BB2E-422E-933F-B70E79040083}" srcId="{4F56026E-6613-437C-85FF-33BD38572E54}" destId="{0199FE1D-C315-47C6-B4F1-08EC3124C654}" srcOrd="0" destOrd="0" parTransId="{88C90F94-4CA2-4915-BD1C-5AF9664E613A}" sibTransId="{316126AA-833D-47F4-8C11-ECE0D6DCC120}"/>
    <dgm:cxn modelId="{E11E351F-CEEA-7046-9185-D9ED7D1B7CE5}" type="presOf" srcId="{121FCF7B-F23A-4A9C-9223-C48C86F89211}" destId="{1E97EAD8-843F-2C48-8D6C-EE55412E6748}" srcOrd="0" destOrd="0" presId="urn:microsoft.com/office/officeart/2016/7/layout/VerticalSolidActionList"/>
    <dgm:cxn modelId="{DE6EE826-1660-4336-974D-30C5FC8D4ED4}" srcId="{296F9F41-B30B-4D4B-B37A-C84F26C32FCD}" destId="{4F56026E-6613-437C-85FF-33BD38572E54}" srcOrd="1" destOrd="0" parTransId="{88C1991E-E3A0-48DD-B1B4-64A06EEE8EA2}" sibTransId="{A44CD28C-D41C-49D8-9430-4A4514A47A01}"/>
    <dgm:cxn modelId="{C513232F-294B-4461-9E69-56EAC6A5AFAF}" srcId="{9F89AD83-208B-447F-9FA0-01D114AC0A94}" destId="{F5099FCB-4454-4F4F-B4A2-8A2FE7F73E8E}" srcOrd="0" destOrd="0" parTransId="{72E7D502-133C-4DAF-B820-14B2E5EB4FE1}" sibTransId="{9C313E07-6379-4253-BD62-CA04C84EACA4}"/>
    <dgm:cxn modelId="{516EBA38-0CA2-0E4C-BB24-619B98262481}" type="presOf" srcId="{07832C32-0696-47BF-B283-1A0F74FFE1C5}" destId="{497E4406-D9EA-CF48-B828-24EBCDF8E717}" srcOrd="0" destOrd="0" presId="urn:microsoft.com/office/officeart/2016/7/layout/VerticalSolidActionList"/>
    <dgm:cxn modelId="{FE607247-DCBA-43CE-A6A7-D363B92FC887}" srcId="{296F9F41-B30B-4D4B-B37A-C84F26C32FCD}" destId="{9D947D77-3A3C-47D0-ABF6-42E5BF4089F4}" srcOrd="2" destOrd="0" parTransId="{D990EE35-535C-43AC-8523-BD94B71A20D6}" sibTransId="{5AEA19CB-935D-4BC2-B043-4024A5638B67}"/>
    <dgm:cxn modelId="{6575BF68-63E7-ED4D-92AD-8A3D5328561D}" type="presOf" srcId="{274E8F56-66C1-4AAD-976A-09EC9482D424}" destId="{A2A052AA-948B-3143-ACC3-3880DE7D243D}" srcOrd="0" destOrd="0" presId="urn:microsoft.com/office/officeart/2016/7/layout/VerticalSolidActionList"/>
    <dgm:cxn modelId="{BDC2624F-E7D2-5A41-BE96-D04E46168ED8}" type="presOf" srcId="{9F89AD83-208B-447F-9FA0-01D114AC0A94}" destId="{172233FB-769D-194C-B1FD-8762392973A2}" srcOrd="0" destOrd="0" presId="urn:microsoft.com/office/officeart/2016/7/layout/VerticalSolidActionList"/>
    <dgm:cxn modelId="{A20B7459-C94E-E045-BA8F-9145B98B13E6}" type="presOf" srcId="{296F9F41-B30B-4D4B-B37A-C84F26C32FCD}" destId="{572466CE-712C-5F4A-A897-9F4382DD7724}" srcOrd="0" destOrd="0" presId="urn:microsoft.com/office/officeart/2016/7/layout/VerticalSolidActionList"/>
    <dgm:cxn modelId="{2E2CEC81-AC8F-4D41-B56F-2A1978B95E32}" srcId="{121FCF7B-F23A-4A9C-9223-C48C86F89211}" destId="{274E8F56-66C1-4AAD-976A-09EC9482D424}" srcOrd="0" destOrd="0" parTransId="{47D530CE-BE6A-47CF-87E6-28ABF92DDCBE}" sibTransId="{35702091-F4B7-4033-A796-A8A2C01E8246}"/>
    <dgm:cxn modelId="{878349A7-4010-7A48-AC11-A280FE35AF4E}" type="presOf" srcId="{4F56026E-6613-437C-85FF-33BD38572E54}" destId="{C3A02646-C0A9-E743-B974-8FB05BA4BAA2}" srcOrd="0" destOrd="0" presId="urn:microsoft.com/office/officeart/2016/7/layout/VerticalSolidActionList"/>
    <dgm:cxn modelId="{6DC1CDB7-1F2D-4133-BA5A-E72C13B2AA08}" srcId="{9D947D77-3A3C-47D0-ABF6-42E5BF4089F4}" destId="{07832C32-0696-47BF-B283-1A0F74FFE1C5}" srcOrd="0" destOrd="0" parTransId="{EF4B937F-CF21-4596-AA67-F073F593B571}" sibTransId="{67E4F234-0A7F-44E7-9709-56D06F2F1850}"/>
    <dgm:cxn modelId="{2A5AAABC-3B69-6545-989E-9E69F2B5113B}" type="presOf" srcId="{9D947D77-3A3C-47D0-ABF6-42E5BF4089F4}" destId="{9734264D-E3EE-A94C-938C-4D486E78C49C}" srcOrd="0" destOrd="0" presId="urn:microsoft.com/office/officeart/2016/7/layout/VerticalSolidActionList"/>
    <dgm:cxn modelId="{48D4F2C4-5859-4185-99A8-F47FB75E544F}" srcId="{296F9F41-B30B-4D4B-B37A-C84F26C32FCD}" destId="{121FCF7B-F23A-4A9C-9223-C48C86F89211}" srcOrd="3" destOrd="0" parTransId="{36385CE4-F617-4890-800B-0CED48B29992}" sibTransId="{76876ABD-D0F5-4C6A-9C15-E7D61AA624F5}"/>
    <dgm:cxn modelId="{7DF687CF-7BEB-C641-BE5D-66BCA2837292}" type="presOf" srcId="{F5099FCB-4454-4F4F-B4A2-8A2FE7F73E8E}" destId="{E3F8CD61-788E-2F4E-A15B-C1DD7A80D448}" srcOrd="0" destOrd="0" presId="urn:microsoft.com/office/officeart/2016/7/layout/VerticalSolidActionList"/>
    <dgm:cxn modelId="{C772E2E4-B743-4727-8556-D0E5DF2937F2}" srcId="{296F9F41-B30B-4D4B-B37A-C84F26C32FCD}" destId="{9F89AD83-208B-447F-9FA0-01D114AC0A94}" srcOrd="0" destOrd="0" parTransId="{67D7D376-A47C-4C9D-BEE4-4E111B927474}" sibTransId="{BB88C183-0CD6-4BDE-9362-C3B6AC5E788C}"/>
    <dgm:cxn modelId="{3054F2EF-34EF-4448-8FA6-4936B854A2BD}" type="presOf" srcId="{0199FE1D-C315-47C6-B4F1-08EC3124C654}" destId="{7AFA4DA1-2FB7-F948-825B-67920242370E}" srcOrd="0" destOrd="0" presId="urn:microsoft.com/office/officeart/2016/7/layout/VerticalSolidActionList"/>
    <dgm:cxn modelId="{1945667C-5576-194B-B4F1-E5936E60B5E3}" type="presParOf" srcId="{572466CE-712C-5F4A-A897-9F4382DD7724}" destId="{FC5F6FA0-D175-1048-8E1C-7F2D2D1D7C46}" srcOrd="0" destOrd="0" presId="urn:microsoft.com/office/officeart/2016/7/layout/VerticalSolidActionList"/>
    <dgm:cxn modelId="{2D63478D-A0C3-964B-95AC-5594BA218214}" type="presParOf" srcId="{FC5F6FA0-D175-1048-8E1C-7F2D2D1D7C46}" destId="{172233FB-769D-194C-B1FD-8762392973A2}" srcOrd="0" destOrd="0" presId="urn:microsoft.com/office/officeart/2016/7/layout/VerticalSolidActionList"/>
    <dgm:cxn modelId="{AE3BFA96-1556-7E4C-93F9-CD7DA9968A63}" type="presParOf" srcId="{FC5F6FA0-D175-1048-8E1C-7F2D2D1D7C46}" destId="{E3F8CD61-788E-2F4E-A15B-C1DD7A80D448}" srcOrd="1" destOrd="0" presId="urn:microsoft.com/office/officeart/2016/7/layout/VerticalSolidActionList"/>
    <dgm:cxn modelId="{0A12FBFF-2020-D643-AD14-7B36D40222C8}" type="presParOf" srcId="{572466CE-712C-5F4A-A897-9F4382DD7724}" destId="{75C68EED-3E3C-2B48-B38A-701762593183}" srcOrd="1" destOrd="0" presId="urn:microsoft.com/office/officeart/2016/7/layout/VerticalSolidActionList"/>
    <dgm:cxn modelId="{F226B658-63C0-3141-93D1-294A7DAD7E58}" type="presParOf" srcId="{572466CE-712C-5F4A-A897-9F4382DD7724}" destId="{FDD7D605-420A-7844-B816-BC735C758674}" srcOrd="2" destOrd="0" presId="urn:microsoft.com/office/officeart/2016/7/layout/VerticalSolidActionList"/>
    <dgm:cxn modelId="{C81F2D65-B0DA-9C48-9F0B-03FBC1C2D4A7}" type="presParOf" srcId="{FDD7D605-420A-7844-B816-BC735C758674}" destId="{C3A02646-C0A9-E743-B974-8FB05BA4BAA2}" srcOrd="0" destOrd="0" presId="urn:microsoft.com/office/officeart/2016/7/layout/VerticalSolidActionList"/>
    <dgm:cxn modelId="{E1ACF735-547F-8143-A02A-01BBC7CB4FF4}" type="presParOf" srcId="{FDD7D605-420A-7844-B816-BC735C758674}" destId="{7AFA4DA1-2FB7-F948-825B-67920242370E}" srcOrd="1" destOrd="0" presId="urn:microsoft.com/office/officeart/2016/7/layout/VerticalSolidActionList"/>
    <dgm:cxn modelId="{E4019E32-8F3C-6247-BA94-3CE1FB8A545E}" type="presParOf" srcId="{572466CE-712C-5F4A-A897-9F4382DD7724}" destId="{5E7D1044-E302-A04A-9140-3CB9FAC50BDD}" srcOrd="3" destOrd="0" presId="urn:microsoft.com/office/officeart/2016/7/layout/VerticalSolidActionList"/>
    <dgm:cxn modelId="{C4889D1B-C735-A94C-AF10-4581E3AA1500}" type="presParOf" srcId="{572466CE-712C-5F4A-A897-9F4382DD7724}" destId="{4E01AB0B-1B55-C14D-9B78-0BFB1FF582AB}" srcOrd="4" destOrd="0" presId="urn:microsoft.com/office/officeart/2016/7/layout/VerticalSolidActionList"/>
    <dgm:cxn modelId="{90C24BF5-B94E-3049-ADEE-609B65AE8F8C}" type="presParOf" srcId="{4E01AB0B-1B55-C14D-9B78-0BFB1FF582AB}" destId="{9734264D-E3EE-A94C-938C-4D486E78C49C}" srcOrd="0" destOrd="0" presId="urn:microsoft.com/office/officeart/2016/7/layout/VerticalSolidActionList"/>
    <dgm:cxn modelId="{707C4563-90D8-734C-8C07-D9E4D0F77709}" type="presParOf" srcId="{4E01AB0B-1B55-C14D-9B78-0BFB1FF582AB}" destId="{497E4406-D9EA-CF48-B828-24EBCDF8E717}" srcOrd="1" destOrd="0" presId="urn:microsoft.com/office/officeart/2016/7/layout/VerticalSolidActionList"/>
    <dgm:cxn modelId="{BFA00353-AD7A-3F4E-97EC-334053E7F500}" type="presParOf" srcId="{572466CE-712C-5F4A-A897-9F4382DD7724}" destId="{724813E2-72C7-3C43-9A91-DF745D6433E9}" srcOrd="5" destOrd="0" presId="urn:microsoft.com/office/officeart/2016/7/layout/VerticalSolidActionList"/>
    <dgm:cxn modelId="{34645038-DF9A-4F41-BDAB-47A5C25E4E93}" type="presParOf" srcId="{572466CE-712C-5F4A-A897-9F4382DD7724}" destId="{1A375442-9E99-3149-AB6C-6FAC71BEE82C}" srcOrd="6" destOrd="0" presId="urn:microsoft.com/office/officeart/2016/7/layout/VerticalSolidActionList"/>
    <dgm:cxn modelId="{4F6653B9-797C-9943-9125-DB1EEEF4552B}" type="presParOf" srcId="{1A375442-9E99-3149-AB6C-6FAC71BEE82C}" destId="{1E97EAD8-843F-2C48-8D6C-EE55412E6748}" srcOrd="0" destOrd="0" presId="urn:microsoft.com/office/officeart/2016/7/layout/VerticalSolidActionList"/>
    <dgm:cxn modelId="{E0C5A45F-4EEA-4A4B-842C-3884C2C295A4}" type="presParOf" srcId="{1A375442-9E99-3149-AB6C-6FAC71BEE82C}" destId="{A2A052AA-948B-3143-ACC3-3880DE7D243D}"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5BD81E-D614-754C-8080-3A7FB05B46AC}" type="doc">
      <dgm:prSet loTypeId="urn:microsoft.com/office/officeart/2005/8/layout/radial1" loCatId="" qsTypeId="urn:microsoft.com/office/officeart/2005/8/quickstyle/simple1" qsCatId="simple" csTypeId="urn:microsoft.com/office/officeart/2005/8/colors/colorful5" csCatId="colorful" phldr="1"/>
      <dgm:spPr/>
      <dgm:t>
        <a:bodyPr/>
        <a:lstStyle/>
        <a:p>
          <a:endParaRPr lang="en-US"/>
        </a:p>
      </dgm:t>
    </dgm:pt>
    <dgm:pt modelId="{04B6A028-B1A1-D440-924C-43D7FBD42C6D}">
      <dgm:prSet phldrT="[Text]" custT="1"/>
      <dgm:spPr/>
      <dgm:t>
        <a:bodyPr/>
        <a:lstStyle/>
        <a:p>
          <a:r>
            <a:rPr lang="en-US" sz="1200"/>
            <a:t>Working with GOK, OPDs and other stakeholders</a:t>
          </a:r>
        </a:p>
      </dgm:t>
    </dgm:pt>
    <dgm:pt modelId="{BC7415C1-BCB9-714E-8133-4D2545BC4C46}" type="parTrans" cxnId="{B4C0FAEE-C33C-C942-A157-BB468F15FD80}">
      <dgm:prSet/>
      <dgm:spPr/>
      <dgm:t>
        <a:bodyPr/>
        <a:lstStyle/>
        <a:p>
          <a:endParaRPr lang="en-US"/>
        </a:p>
      </dgm:t>
    </dgm:pt>
    <dgm:pt modelId="{2DE55038-E8E9-2A4A-AD1F-17E0DC2FBC07}" type="sibTrans" cxnId="{B4C0FAEE-C33C-C942-A157-BB468F15FD80}">
      <dgm:prSet/>
      <dgm:spPr/>
      <dgm:t>
        <a:bodyPr/>
        <a:lstStyle/>
        <a:p>
          <a:endParaRPr lang="en-US"/>
        </a:p>
      </dgm:t>
    </dgm:pt>
    <dgm:pt modelId="{F80049F1-3CA9-6E49-8491-9B20BB227CFF}">
      <dgm:prSet phldrT="[Text]"/>
      <dgm:spPr/>
      <dgm:t>
        <a:bodyPr/>
        <a:lstStyle/>
        <a:p>
          <a:r>
            <a:rPr lang="en-US"/>
            <a:t>Mapping disability inclusion stakeholders</a:t>
          </a:r>
        </a:p>
      </dgm:t>
    </dgm:pt>
    <dgm:pt modelId="{BB2425A9-19B3-7745-BD41-87FB186386B1}" type="parTrans" cxnId="{E4E51CAC-782A-BD40-A36B-578AED1D028B}">
      <dgm:prSet/>
      <dgm:spPr/>
      <dgm:t>
        <a:bodyPr/>
        <a:lstStyle/>
        <a:p>
          <a:endParaRPr lang="en-US"/>
        </a:p>
      </dgm:t>
    </dgm:pt>
    <dgm:pt modelId="{A1558489-73E3-4040-A873-CD68728D1868}" type="sibTrans" cxnId="{E4E51CAC-782A-BD40-A36B-578AED1D028B}">
      <dgm:prSet/>
      <dgm:spPr/>
      <dgm:t>
        <a:bodyPr/>
        <a:lstStyle/>
        <a:p>
          <a:endParaRPr lang="en-US"/>
        </a:p>
      </dgm:t>
    </dgm:pt>
    <dgm:pt modelId="{9F8F6D76-A774-D846-81A9-83BEF35F1553}">
      <dgm:prSet phldrT="[Text]"/>
      <dgm:spPr/>
      <dgm:t>
        <a:bodyPr/>
        <a:lstStyle/>
        <a:p>
          <a:r>
            <a:rPr lang="en-US"/>
            <a:t>Mapping children/ families with disabilities</a:t>
          </a:r>
        </a:p>
      </dgm:t>
    </dgm:pt>
    <dgm:pt modelId="{59411FA9-F4AB-174E-A28F-52EC92DEE864}" type="parTrans" cxnId="{1D979F1F-15B3-4447-B70D-64AAB9C7F35E}">
      <dgm:prSet/>
      <dgm:spPr/>
      <dgm:t>
        <a:bodyPr/>
        <a:lstStyle/>
        <a:p>
          <a:endParaRPr lang="en-US"/>
        </a:p>
      </dgm:t>
    </dgm:pt>
    <dgm:pt modelId="{7ACB1781-4D92-5348-9BBF-2DD271558B95}" type="sibTrans" cxnId="{1D979F1F-15B3-4447-B70D-64AAB9C7F35E}">
      <dgm:prSet/>
      <dgm:spPr/>
      <dgm:t>
        <a:bodyPr/>
        <a:lstStyle/>
        <a:p>
          <a:endParaRPr lang="en-US"/>
        </a:p>
      </dgm:t>
    </dgm:pt>
    <dgm:pt modelId="{CB6DDD26-8986-064A-9618-964A057E709A}">
      <dgm:prSet phldrT="[Text]"/>
      <dgm:spPr/>
      <dgm:t>
        <a:bodyPr/>
        <a:lstStyle/>
        <a:p>
          <a:r>
            <a:rPr lang="en-US"/>
            <a:t>County level stakeholders training</a:t>
          </a:r>
        </a:p>
      </dgm:t>
    </dgm:pt>
    <dgm:pt modelId="{7A0FC465-150D-FC43-B521-06DC822E5B07}" type="parTrans" cxnId="{2FD1E839-2878-BC45-BAE0-F3CEB12031DB}">
      <dgm:prSet/>
      <dgm:spPr/>
      <dgm:t>
        <a:bodyPr/>
        <a:lstStyle/>
        <a:p>
          <a:endParaRPr lang="en-US"/>
        </a:p>
      </dgm:t>
    </dgm:pt>
    <dgm:pt modelId="{08E74F41-9A79-4447-B142-EF3279888C92}" type="sibTrans" cxnId="{2FD1E839-2878-BC45-BAE0-F3CEB12031DB}">
      <dgm:prSet/>
      <dgm:spPr/>
      <dgm:t>
        <a:bodyPr/>
        <a:lstStyle/>
        <a:p>
          <a:endParaRPr lang="en-US"/>
        </a:p>
      </dgm:t>
    </dgm:pt>
    <dgm:pt modelId="{5506CC46-5863-D34F-8888-B7C073915CD0}">
      <dgm:prSet phldrT="[Text]"/>
      <dgm:spPr/>
      <dgm:t>
        <a:bodyPr/>
        <a:lstStyle/>
        <a:p>
          <a:r>
            <a:rPr lang="en-US"/>
            <a:t>Community awareness on disability inclusion</a:t>
          </a:r>
        </a:p>
      </dgm:t>
    </dgm:pt>
    <dgm:pt modelId="{BF57E776-1658-8540-87E2-AB5FAD2A427B}" type="parTrans" cxnId="{B8D0A580-E405-EE41-9EEB-79C1C364F7FD}">
      <dgm:prSet/>
      <dgm:spPr/>
      <dgm:t>
        <a:bodyPr/>
        <a:lstStyle/>
        <a:p>
          <a:endParaRPr lang="en-US"/>
        </a:p>
      </dgm:t>
    </dgm:pt>
    <dgm:pt modelId="{A1656DBB-A29A-EA41-BE7B-372C5C971577}" type="sibTrans" cxnId="{B8D0A580-E405-EE41-9EEB-79C1C364F7FD}">
      <dgm:prSet/>
      <dgm:spPr/>
      <dgm:t>
        <a:bodyPr/>
        <a:lstStyle/>
        <a:p>
          <a:endParaRPr lang="en-US"/>
        </a:p>
      </dgm:t>
    </dgm:pt>
    <dgm:pt modelId="{919293BF-117F-A945-94CC-97CAB1BFE144}">
      <dgm:prSet phldrT="[Text]"/>
      <dgm:spPr/>
      <dgm:t>
        <a:bodyPr/>
        <a:lstStyle/>
        <a:p>
          <a:r>
            <a:rPr lang="en-US"/>
            <a:t>CTWWC staff training on disability</a:t>
          </a:r>
        </a:p>
      </dgm:t>
    </dgm:pt>
    <dgm:pt modelId="{BF92AEC9-6531-4F48-B365-47DF3E6350E9}" type="parTrans" cxnId="{0C614F26-9C0B-AC42-BD66-366D92A47887}">
      <dgm:prSet/>
      <dgm:spPr/>
      <dgm:t>
        <a:bodyPr/>
        <a:lstStyle/>
        <a:p>
          <a:endParaRPr lang="en-US"/>
        </a:p>
      </dgm:t>
    </dgm:pt>
    <dgm:pt modelId="{5FC72572-82F3-F240-91D8-4B51B5591C69}" type="sibTrans" cxnId="{0C614F26-9C0B-AC42-BD66-366D92A47887}">
      <dgm:prSet/>
      <dgm:spPr/>
      <dgm:t>
        <a:bodyPr/>
        <a:lstStyle/>
        <a:p>
          <a:endParaRPr lang="en-US"/>
        </a:p>
      </dgm:t>
    </dgm:pt>
    <dgm:pt modelId="{84A05156-B1A2-1949-B445-54D5DB9B761E}" type="pres">
      <dgm:prSet presAssocID="{E25BD81E-D614-754C-8080-3A7FB05B46AC}" presName="cycle" presStyleCnt="0">
        <dgm:presLayoutVars>
          <dgm:chMax val="1"/>
          <dgm:dir/>
          <dgm:animLvl val="ctr"/>
          <dgm:resizeHandles val="exact"/>
        </dgm:presLayoutVars>
      </dgm:prSet>
      <dgm:spPr/>
    </dgm:pt>
    <dgm:pt modelId="{DA9AB4E0-649A-0B42-944F-3C9C980584FF}" type="pres">
      <dgm:prSet presAssocID="{04B6A028-B1A1-D440-924C-43D7FBD42C6D}" presName="centerShape" presStyleLbl="node0" presStyleIdx="0" presStyleCnt="1"/>
      <dgm:spPr/>
    </dgm:pt>
    <dgm:pt modelId="{2E9096F3-2B9F-FE47-AD65-F20EB490790B}" type="pres">
      <dgm:prSet presAssocID="{BF57E776-1658-8540-87E2-AB5FAD2A427B}" presName="Name9" presStyleLbl="parChTrans1D2" presStyleIdx="0" presStyleCnt="5"/>
      <dgm:spPr/>
    </dgm:pt>
    <dgm:pt modelId="{97695CC4-4018-704C-9974-BC513325DCA1}" type="pres">
      <dgm:prSet presAssocID="{BF57E776-1658-8540-87E2-AB5FAD2A427B}" presName="connTx" presStyleLbl="parChTrans1D2" presStyleIdx="0" presStyleCnt="5"/>
      <dgm:spPr/>
    </dgm:pt>
    <dgm:pt modelId="{694EC0D4-23F9-1148-8049-20B9FBA80050}" type="pres">
      <dgm:prSet presAssocID="{5506CC46-5863-D34F-8888-B7C073915CD0}" presName="node" presStyleLbl="node1" presStyleIdx="0" presStyleCnt="5">
        <dgm:presLayoutVars>
          <dgm:bulletEnabled val="1"/>
        </dgm:presLayoutVars>
      </dgm:prSet>
      <dgm:spPr/>
    </dgm:pt>
    <dgm:pt modelId="{4849EAF2-D258-1446-B02E-FC2C5730E0F9}" type="pres">
      <dgm:prSet presAssocID="{BB2425A9-19B3-7745-BD41-87FB186386B1}" presName="Name9" presStyleLbl="parChTrans1D2" presStyleIdx="1" presStyleCnt="5"/>
      <dgm:spPr/>
    </dgm:pt>
    <dgm:pt modelId="{99FFC734-BD09-6A41-9EB9-76A804517214}" type="pres">
      <dgm:prSet presAssocID="{BB2425A9-19B3-7745-BD41-87FB186386B1}" presName="connTx" presStyleLbl="parChTrans1D2" presStyleIdx="1" presStyleCnt="5"/>
      <dgm:spPr/>
    </dgm:pt>
    <dgm:pt modelId="{765ECD0A-99EE-1548-A2D1-CFA0B1F99034}" type="pres">
      <dgm:prSet presAssocID="{F80049F1-3CA9-6E49-8491-9B20BB227CFF}" presName="node" presStyleLbl="node1" presStyleIdx="1" presStyleCnt="5">
        <dgm:presLayoutVars>
          <dgm:bulletEnabled val="1"/>
        </dgm:presLayoutVars>
      </dgm:prSet>
      <dgm:spPr/>
    </dgm:pt>
    <dgm:pt modelId="{6FC1BA17-1086-4645-93A1-AD1F9E006FAA}" type="pres">
      <dgm:prSet presAssocID="{BF92AEC9-6531-4F48-B365-47DF3E6350E9}" presName="Name9" presStyleLbl="parChTrans1D2" presStyleIdx="2" presStyleCnt="5"/>
      <dgm:spPr/>
    </dgm:pt>
    <dgm:pt modelId="{7947F6A4-A247-DD41-8ADF-6445630C872C}" type="pres">
      <dgm:prSet presAssocID="{BF92AEC9-6531-4F48-B365-47DF3E6350E9}" presName="connTx" presStyleLbl="parChTrans1D2" presStyleIdx="2" presStyleCnt="5"/>
      <dgm:spPr/>
    </dgm:pt>
    <dgm:pt modelId="{EF98BB8D-A8FE-4E42-A970-ACAFA6C457DA}" type="pres">
      <dgm:prSet presAssocID="{919293BF-117F-A945-94CC-97CAB1BFE144}" presName="node" presStyleLbl="node1" presStyleIdx="2" presStyleCnt="5">
        <dgm:presLayoutVars>
          <dgm:bulletEnabled val="1"/>
        </dgm:presLayoutVars>
      </dgm:prSet>
      <dgm:spPr/>
    </dgm:pt>
    <dgm:pt modelId="{5A351BF8-4E66-9945-A320-F1D57CF3AD31}" type="pres">
      <dgm:prSet presAssocID="{59411FA9-F4AB-174E-A28F-52EC92DEE864}" presName="Name9" presStyleLbl="parChTrans1D2" presStyleIdx="3" presStyleCnt="5"/>
      <dgm:spPr/>
    </dgm:pt>
    <dgm:pt modelId="{215DA924-0108-3244-BE58-7A86FD1A0988}" type="pres">
      <dgm:prSet presAssocID="{59411FA9-F4AB-174E-A28F-52EC92DEE864}" presName="connTx" presStyleLbl="parChTrans1D2" presStyleIdx="3" presStyleCnt="5"/>
      <dgm:spPr/>
    </dgm:pt>
    <dgm:pt modelId="{754A81EF-2D9D-3747-9361-A35C52C62225}" type="pres">
      <dgm:prSet presAssocID="{9F8F6D76-A774-D846-81A9-83BEF35F1553}" presName="node" presStyleLbl="node1" presStyleIdx="3" presStyleCnt="5">
        <dgm:presLayoutVars>
          <dgm:bulletEnabled val="1"/>
        </dgm:presLayoutVars>
      </dgm:prSet>
      <dgm:spPr/>
    </dgm:pt>
    <dgm:pt modelId="{BE31403E-1434-8141-AF3B-5538E822AD5E}" type="pres">
      <dgm:prSet presAssocID="{7A0FC465-150D-FC43-B521-06DC822E5B07}" presName="Name9" presStyleLbl="parChTrans1D2" presStyleIdx="4" presStyleCnt="5"/>
      <dgm:spPr/>
    </dgm:pt>
    <dgm:pt modelId="{5471075A-1B6A-9D4D-8BB1-0300E2717569}" type="pres">
      <dgm:prSet presAssocID="{7A0FC465-150D-FC43-B521-06DC822E5B07}" presName="connTx" presStyleLbl="parChTrans1D2" presStyleIdx="4" presStyleCnt="5"/>
      <dgm:spPr/>
    </dgm:pt>
    <dgm:pt modelId="{62B3C7D4-66CB-FF4B-AC8D-259ACF7923E3}" type="pres">
      <dgm:prSet presAssocID="{CB6DDD26-8986-064A-9618-964A057E709A}" presName="node" presStyleLbl="node1" presStyleIdx="4" presStyleCnt="5">
        <dgm:presLayoutVars>
          <dgm:bulletEnabled val="1"/>
        </dgm:presLayoutVars>
      </dgm:prSet>
      <dgm:spPr/>
    </dgm:pt>
  </dgm:ptLst>
  <dgm:cxnLst>
    <dgm:cxn modelId="{05C7630A-1DDD-644A-8737-EDBB2E6916CA}" type="presOf" srcId="{919293BF-117F-A945-94CC-97CAB1BFE144}" destId="{EF98BB8D-A8FE-4E42-A970-ACAFA6C457DA}" srcOrd="0" destOrd="0" presId="urn:microsoft.com/office/officeart/2005/8/layout/radial1"/>
    <dgm:cxn modelId="{8E300C0E-045D-E748-9F95-7709D9E14083}" type="presOf" srcId="{7A0FC465-150D-FC43-B521-06DC822E5B07}" destId="{5471075A-1B6A-9D4D-8BB1-0300E2717569}" srcOrd="1" destOrd="0" presId="urn:microsoft.com/office/officeart/2005/8/layout/radial1"/>
    <dgm:cxn modelId="{C207591E-9EE6-CD47-8542-A07272F93468}" type="presOf" srcId="{CB6DDD26-8986-064A-9618-964A057E709A}" destId="{62B3C7D4-66CB-FF4B-AC8D-259ACF7923E3}" srcOrd="0" destOrd="0" presId="urn:microsoft.com/office/officeart/2005/8/layout/radial1"/>
    <dgm:cxn modelId="{1D979F1F-15B3-4447-B70D-64AAB9C7F35E}" srcId="{04B6A028-B1A1-D440-924C-43D7FBD42C6D}" destId="{9F8F6D76-A774-D846-81A9-83BEF35F1553}" srcOrd="3" destOrd="0" parTransId="{59411FA9-F4AB-174E-A28F-52EC92DEE864}" sibTransId="{7ACB1781-4D92-5348-9BBF-2DD271558B95}"/>
    <dgm:cxn modelId="{0C614F26-9C0B-AC42-BD66-366D92A47887}" srcId="{04B6A028-B1A1-D440-924C-43D7FBD42C6D}" destId="{919293BF-117F-A945-94CC-97CAB1BFE144}" srcOrd="2" destOrd="0" parTransId="{BF92AEC9-6531-4F48-B365-47DF3E6350E9}" sibTransId="{5FC72572-82F3-F240-91D8-4B51B5591C69}"/>
    <dgm:cxn modelId="{EF93D629-FB62-D04F-83B5-5BF02858E073}" type="presOf" srcId="{BF57E776-1658-8540-87E2-AB5FAD2A427B}" destId="{2E9096F3-2B9F-FE47-AD65-F20EB490790B}" srcOrd="0" destOrd="0" presId="urn:microsoft.com/office/officeart/2005/8/layout/radial1"/>
    <dgm:cxn modelId="{B99FC834-B83E-0949-93FE-BD483FD0A7B9}" type="presOf" srcId="{BB2425A9-19B3-7745-BD41-87FB186386B1}" destId="{99FFC734-BD09-6A41-9EB9-76A804517214}" srcOrd="1" destOrd="0" presId="urn:microsoft.com/office/officeart/2005/8/layout/radial1"/>
    <dgm:cxn modelId="{79B5D538-FB01-9A48-A64F-9980EDAD55F7}" type="presOf" srcId="{59411FA9-F4AB-174E-A28F-52EC92DEE864}" destId="{5A351BF8-4E66-9945-A320-F1D57CF3AD31}" srcOrd="0" destOrd="0" presId="urn:microsoft.com/office/officeart/2005/8/layout/radial1"/>
    <dgm:cxn modelId="{2FD1E839-2878-BC45-BAE0-F3CEB12031DB}" srcId="{04B6A028-B1A1-D440-924C-43D7FBD42C6D}" destId="{CB6DDD26-8986-064A-9618-964A057E709A}" srcOrd="4" destOrd="0" parTransId="{7A0FC465-150D-FC43-B521-06DC822E5B07}" sibTransId="{08E74F41-9A79-4447-B142-EF3279888C92}"/>
    <dgm:cxn modelId="{E1B89642-94F1-8F4F-B7B8-362815F3AA3D}" type="presOf" srcId="{BB2425A9-19B3-7745-BD41-87FB186386B1}" destId="{4849EAF2-D258-1446-B02E-FC2C5730E0F9}" srcOrd="0" destOrd="0" presId="urn:microsoft.com/office/officeart/2005/8/layout/radial1"/>
    <dgm:cxn modelId="{02096973-22C0-3343-A31A-07EB2F5B2160}" type="presOf" srcId="{E25BD81E-D614-754C-8080-3A7FB05B46AC}" destId="{84A05156-B1A2-1949-B445-54D5DB9B761E}" srcOrd="0" destOrd="0" presId="urn:microsoft.com/office/officeart/2005/8/layout/radial1"/>
    <dgm:cxn modelId="{C318A355-1A1D-3A4B-9A9C-ECFA24620474}" type="presOf" srcId="{BF92AEC9-6531-4F48-B365-47DF3E6350E9}" destId="{6FC1BA17-1086-4645-93A1-AD1F9E006FAA}" srcOrd="0" destOrd="0" presId="urn:microsoft.com/office/officeart/2005/8/layout/radial1"/>
    <dgm:cxn modelId="{0DA3FC7C-722A-2841-96B7-55BE04636D18}" type="presOf" srcId="{BF57E776-1658-8540-87E2-AB5FAD2A427B}" destId="{97695CC4-4018-704C-9974-BC513325DCA1}" srcOrd="1" destOrd="0" presId="urn:microsoft.com/office/officeart/2005/8/layout/radial1"/>
    <dgm:cxn modelId="{B8D0A580-E405-EE41-9EEB-79C1C364F7FD}" srcId="{04B6A028-B1A1-D440-924C-43D7FBD42C6D}" destId="{5506CC46-5863-D34F-8888-B7C073915CD0}" srcOrd="0" destOrd="0" parTransId="{BF57E776-1658-8540-87E2-AB5FAD2A427B}" sibTransId="{A1656DBB-A29A-EA41-BE7B-372C5C971577}"/>
    <dgm:cxn modelId="{2DD2CB83-F826-4647-92D9-5557068BB5DB}" type="presOf" srcId="{59411FA9-F4AB-174E-A28F-52EC92DEE864}" destId="{215DA924-0108-3244-BE58-7A86FD1A0988}" srcOrd="1" destOrd="0" presId="urn:microsoft.com/office/officeart/2005/8/layout/radial1"/>
    <dgm:cxn modelId="{9664868A-D0EF-9B42-B184-1233263B189B}" type="presOf" srcId="{F80049F1-3CA9-6E49-8491-9B20BB227CFF}" destId="{765ECD0A-99EE-1548-A2D1-CFA0B1F99034}" srcOrd="0" destOrd="0" presId="urn:microsoft.com/office/officeart/2005/8/layout/radial1"/>
    <dgm:cxn modelId="{D3E4B69D-DA94-FB4D-AE13-C173F1ECA6CB}" type="presOf" srcId="{04B6A028-B1A1-D440-924C-43D7FBD42C6D}" destId="{DA9AB4E0-649A-0B42-944F-3C9C980584FF}" srcOrd="0" destOrd="0" presId="urn:microsoft.com/office/officeart/2005/8/layout/radial1"/>
    <dgm:cxn modelId="{2E4547A0-D6A9-2A43-BDB6-C70E800230AB}" type="presOf" srcId="{5506CC46-5863-D34F-8888-B7C073915CD0}" destId="{694EC0D4-23F9-1148-8049-20B9FBA80050}" srcOrd="0" destOrd="0" presId="urn:microsoft.com/office/officeart/2005/8/layout/radial1"/>
    <dgm:cxn modelId="{E4E51CAC-782A-BD40-A36B-578AED1D028B}" srcId="{04B6A028-B1A1-D440-924C-43D7FBD42C6D}" destId="{F80049F1-3CA9-6E49-8491-9B20BB227CFF}" srcOrd="1" destOrd="0" parTransId="{BB2425A9-19B3-7745-BD41-87FB186386B1}" sibTransId="{A1558489-73E3-4040-A873-CD68728D1868}"/>
    <dgm:cxn modelId="{4D7FB4B2-58C7-6F48-AB00-EFD4FCF05009}" type="presOf" srcId="{BF92AEC9-6531-4F48-B365-47DF3E6350E9}" destId="{7947F6A4-A247-DD41-8ADF-6445630C872C}" srcOrd="1" destOrd="0" presId="urn:microsoft.com/office/officeart/2005/8/layout/radial1"/>
    <dgm:cxn modelId="{119751BF-B361-2D4F-B28C-68F4E7E72B39}" type="presOf" srcId="{7A0FC465-150D-FC43-B521-06DC822E5B07}" destId="{BE31403E-1434-8141-AF3B-5538E822AD5E}" srcOrd="0" destOrd="0" presId="urn:microsoft.com/office/officeart/2005/8/layout/radial1"/>
    <dgm:cxn modelId="{268B21E8-73A1-ED4F-B768-9569EDF04091}" type="presOf" srcId="{9F8F6D76-A774-D846-81A9-83BEF35F1553}" destId="{754A81EF-2D9D-3747-9361-A35C52C62225}" srcOrd="0" destOrd="0" presId="urn:microsoft.com/office/officeart/2005/8/layout/radial1"/>
    <dgm:cxn modelId="{B4C0FAEE-C33C-C942-A157-BB468F15FD80}" srcId="{E25BD81E-D614-754C-8080-3A7FB05B46AC}" destId="{04B6A028-B1A1-D440-924C-43D7FBD42C6D}" srcOrd="0" destOrd="0" parTransId="{BC7415C1-BCB9-714E-8133-4D2545BC4C46}" sibTransId="{2DE55038-E8E9-2A4A-AD1F-17E0DC2FBC07}"/>
    <dgm:cxn modelId="{6155A993-E53D-C044-8163-40448B353334}" type="presParOf" srcId="{84A05156-B1A2-1949-B445-54D5DB9B761E}" destId="{DA9AB4E0-649A-0B42-944F-3C9C980584FF}" srcOrd="0" destOrd="0" presId="urn:microsoft.com/office/officeart/2005/8/layout/radial1"/>
    <dgm:cxn modelId="{4907EAEB-121D-D445-9058-19B4C0DAC46A}" type="presParOf" srcId="{84A05156-B1A2-1949-B445-54D5DB9B761E}" destId="{2E9096F3-2B9F-FE47-AD65-F20EB490790B}" srcOrd="1" destOrd="0" presId="urn:microsoft.com/office/officeart/2005/8/layout/radial1"/>
    <dgm:cxn modelId="{A3B8D092-0F10-7A45-82BE-1D0CAD760DB7}" type="presParOf" srcId="{2E9096F3-2B9F-FE47-AD65-F20EB490790B}" destId="{97695CC4-4018-704C-9974-BC513325DCA1}" srcOrd="0" destOrd="0" presId="urn:microsoft.com/office/officeart/2005/8/layout/radial1"/>
    <dgm:cxn modelId="{F2B2F9C3-7EAA-4E4F-A8D0-8368983E2A43}" type="presParOf" srcId="{84A05156-B1A2-1949-B445-54D5DB9B761E}" destId="{694EC0D4-23F9-1148-8049-20B9FBA80050}" srcOrd="2" destOrd="0" presId="urn:microsoft.com/office/officeart/2005/8/layout/radial1"/>
    <dgm:cxn modelId="{3DAF395F-D6EC-4D4A-A720-B8CB40EF610A}" type="presParOf" srcId="{84A05156-B1A2-1949-B445-54D5DB9B761E}" destId="{4849EAF2-D258-1446-B02E-FC2C5730E0F9}" srcOrd="3" destOrd="0" presId="urn:microsoft.com/office/officeart/2005/8/layout/radial1"/>
    <dgm:cxn modelId="{6D148A66-35C9-2C42-99D2-4F2F93C032CE}" type="presParOf" srcId="{4849EAF2-D258-1446-B02E-FC2C5730E0F9}" destId="{99FFC734-BD09-6A41-9EB9-76A804517214}" srcOrd="0" destOrd="0" presId="urn:microsoft.com/office/officeart/2005/8/layout/radial1"/>
    <dgm:cxn modelId="{69DDFE7C-4EF9-0740-9532-03416A050B97}" type="presParOf" srcId="{84A05156-B1A2-1949-B445-54D5DB9B761E}" destId="{765ECD0A-99EE-1548-A2D1-CFA0B1F99034}" srcOrd="4" destOrd="0" presId="urn:microsoft.com/office/officeart/2005/8/layout/radial1"/>
    <dgm:cxn modelId="{39E7CA85-383C-234C-A339-C2DB6F82BF49}" type="presParOf" srcId="{84A05156-B1A2-1949-B445-54D5DB9B761E}" destId="{6FC1BA17-1086-4645-93A1-AD1F9E006FAA}" srcOrd="5" destOrd="0" presId="urn:microsoft.com/office/officeart/2005/8/layout/radial1"/>
    <dgm:cxn modelId="{07381FF7-EB46-7246-8710-89362D1A42DB}" type="presParOf" srcId="{6FC1BA17-1086-4645-93A1-AD1F9E006FAA}" destId="{7947F6A4-A247-DD41-8ADF-6445630C872C}" srcOrd="0" destOrd="0" presId="urn:microsoft.com/office/officeart/2005/8/layout/radial1"/>
    <dgm:cxn modelId="{EBD3A403-A294-7E47-AD1A-4A994F8CFDF5}" type="presParOf" srcId="{84A05156-B1A2-1949-B445-54D5DB9B761E}" destId="{EF98BB8D-A8FE-4E42-A970-ACAFA6C457DA}" srcOrd="6" destOrd="0" presId="urn:microsoft.com/office/officeart/2005/8/layout/radial1"/>
    <dgm:cxn modelId="{CC075AA5-8421-BD4A-9E90-F26731B333BB}" type="presParOf" srcId="{84A05156-B1A2-1949-B445-54D5DB9B761E}" destId="{5A351BF8-4E66-9945-A320-F1D57CF3AD31}" srcOrd="7" destOrd="0" presId="urn:microsoft.com/office/officeart/2005/8/layout/radial1"/>
    <dgm:cxn modelId="{9B701395-3EA1-7441-A427-FDE94A18B2B4}" type="presParOf" srcId="{5A351BF8-4E66-9945-A320-F1D57CF3AD31}" destId="{215DA924-0108-3244-BE58-7A86FD1A0988}" srcOrd="0" destOrd="0" presId="urn:microsoft.com/office/officeart/2005/8/layout/radial1"/>
    <dgm:cxn modelId="{2537347C-FBFE-9441-9090-FE43977FC5BC}" type="presParOf" srcId="{84A05156-B1A2-1949-B445-54D5DB9B761E}" destId="{754A81EF-2D9D-3747-9361-A35C52C62225}" srcOrd="8" destOrd="0" presId="urn:microsoft.com/office/officeart/2005/8/layout/radial1"/>
    <dgm:cxn modelId="{45525A22-1A83-3A4B-9785-33C97B79C35E}" type="presParOf" srcId="{84A05156-B1A2-1949-B445-54D5DB9B761E}" destId="{BE31403E-1434-8141-AF3B-5538E822AD5E}" srcOrd="9" destOrd="0" presId="urn:microsoft.com/office/officeart/2005/8/layout/radial1"/>
    <dgm:cxn modelId="{F7EC8718-0D7A-8A42-A243-9E3E027F7BE1}" type="presParOf" srcId="{BE31403E-1434-8141-AF3B-5538E822AD5E}" destId="{5471075A-1B6A-9D4D-8BB1-0300E2717569}" srcOrd="0" destOrd="0" presId="urn:microsoft.com/office/officeart/2005/8/layout/radial1"/>
    <dgm:cxn modelId="{E48E367B-24E1-7D46-8B03-4DC078780B47}" type="presParOf" srcId="{84A05156-B1A2-1949-B445-54D5DB9B761E}" destId="{62B3C7D4-66CB-FF4B-AC8D-259ACF7923E3}"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8CD61-788E-2F4E-A15B-C1DD7A80D448}">
      <dsp:nvSpPr>
        <dsp:cNvPr id="0" name=""/>
        <dsp:cNvSpPr/>
      </dsp:nvSpPr>
      <dsp:spPr>
        <a:xfrm>
          <a:off x="1577340" y="1623"/>
          <a:ext cx="6309360" cy="84120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3666" rIns="122419" bIns="213666" numCol="1" spcCol="1270" anchor="ctr" anchorCtr="0">
          <a:noAutofit/>
        </a:bodyPr>
        <a:lstStyle/>
        <a:p>
          <a:pPr marL="0" lvl="0" indent="0" algn="l" defTabSz="622300">
            <a:lnSpc>
              <a:spcPct val="90000"/>
            </a:lnSpc>
            <a:spcBef>
              <a:spcPct val="0"/>
            </a:spcBef>
            <a:spcAft>
              <a:spcPct val="35000"/>
            </a:spcAft>
            <a:buNone/>
          </a:pPr>
          <a:r>
            <a:rPr lang="en-US" sz="1400" kern="1200"/>
            <a:t>Getting fair treatment from others (nondiscrimination)</a:t>
          </a:r>
        </a:p>
      </dsp:txBody>
      <dsp:txXfrm>
        <a:off x="1577340" y="1623"/>
        <a:ext cx="6309360" cy="841205"/>
      </dsp:txXfrm>
    </dsp:sp>
    <dsp:sp modelId="{172233FB-769D-194C-B1FD-8762392973A2}">
      <dsp:nvSpPr>
        <dsp:cNvPr id="0" name=""/>
        <dsp:cNvSpPr/>
      </dsp:nvSpPr>
      <dsp:spPr>
        <a:xfrm>
          <a:off x="0" y="1623"/>
          <a:ext cx="1577340" cy="84120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3092" rIns="83468" bIns="83092" numCol="1" spcCol="1270" anchor="ctr" anchorCtr="0">
          <a:noAutofit/>
        </a:bodyPr>
        <a:lstStyle/>
        <a:p>
          <a:pPr marL="0" lvl="0" indent="0" algn="ctr" defTabSz="800100">
            <a:lnSpc>
              <a:spcPct val="90000"/>
            </a:lnSpc>
            <a:spcBef>
              <a:spcPct val="0"/>
            </a:spcBef>
            <a:spcAft>
              <a:spcPct val="35000"/>
            </a:spcAft>
            <a:buNone/>
          </a:pPr>
          <a:r>
            <a:rPr lang="en-US" sz="1800" kern="1200"/>
            <a:t>Getting</a:t>
          </a:r>
        </a:p>
      </dsp:txBody>
      <dsp:txXfrm>
        <a:off x="0" y="1623"/>
        <a:ext cx="1577340" cy="841205"/>
      </dsp:txXfrm>
    </dsp:sp>
    <dsp:sp modelId="{7AFA4DA1-2FB7-F948-825B-67920242370E}">
      <dsp:nvSpPr>
        <dsp:cNvPr id="0" name=""/>
        <dsp:cNvSpPr/>
      </dsp:nvSpPr>
      <dsp:spPr>
        <a:xfrm>
          <a:off x="1577340" y="893301"/>
          <a:ext cx="6309360" cy="84120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3666" rIns="122419" bIns="213666" numCol="1" spcCol="1270" anchor="ctr" anchorCtr="0">
          <a:noAutofit/>
        </a:bodyPr>
        <a:lstStyle/>
        <a:p>
          <a:pPr marL="0" lvl="0" indent="0" algn="l" defTabSz="622300">
            <a:lnSpc>
              <a:spcPct val="90000"/>
            </a:lnSpc>
            <a:spcBef>
              <a:spcPct val="0"/>
            </a:spcBef>
            <a:spcAft>
              <a:spcPct val="35000"/>
            </a:spcAft>
            <a:buNone/>
          </a:pPr>
          <a:r>
            <a:rPr lang="en-US" sz="1400" kern="1200"/>
            <a:t>Making products, communications, and the physical environment more usable by as many people as possible (universal design)</a:t>
          </a:r>
        </a:p>
      </dsp:txBody>
      <dsp:txXfrm>
        <a:off x="1577340" y="893301"/>
        <a:ext cx="6309360" cy="841205"/>
      </dsp:txXfrm>
    </dsp:sp>
    <dsp:sp modelId="{C3A02646-C0A9-E743-B974-8FB05BA4BAA2}">
      <dsp:nvSpPr>
        <dsp:cNvPr id="0" name=""/>
        <dsp:cNvSpPr/>
      </dsp:nvSpPr>
      <dsp:spPr>
        <a:xfrm>
          <a:off x="0" y="893301"/>
          <a:ext cx="1577340" cy="84120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3092" rIns="83468" bIns="83092" numCol="1" spcCol="1270" anchor="ctr" anchorCtr="0">
          <a:noAutofit/>
        </a:bodyPr>
        <a:lstStyle/>
        <a:p>
          <a:pPr marL="0" lvl="0" indent="0" algn="ctr" defTabSz="800100">
            <a:lnSpc>
              <a:spcPct val="90000"/>
            </a:lnSpc>
            <a:spcBef>
              <a:spcPct val="0"/>
            </a:spcBef>
            <a:spcAft>
              <a:spcPct val="35000"/>
            </a:spcAft>
            <a:buNone/>
          </a:pPr>
          <a:r>
            <a:rPr lang="en-US" sz="1800" kern="1200"/>
            <a:t>Making</a:t>
          </a:r>
        </a:p>
      </dsp:txBody>
      <dsp:txXfrm>
        <a:off x="0" y="893301"/>
        <a:ext cx="1577340" cy="841205"/>
      </dsp:txXfrm>
    </dsp:sp>
    <dsp:sp modelId="{497E4406-D9EA-CF48-B828-24EBCDF8E717}">
      <dsp:nvSpPr>
        <dsp:cNvPr id="0" name=""/>
        <dsp:cNvSpPr/>
      </dsp:nvSpPr>
      <dsp:spPr>
        <a:xfrm>
          <a:off x="1577340" y="1784979"/>
          <a:ext cx="6309360" cy="84120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3666" rIns="122419" bIns="213666" numCol="1" spcCol="1270" anchor="ctr" anchorCtr="0">
          <a:noAutofit/>
        </a:bodyPr>
        <a:lstStyle/>
        <a:p>
          <a:pPr marL="0" lvl="0" indent="0" algn="l" defTabSz="622300">
            <a:lnSpc>
              <a:spcPct val="90000"/>
            </a:lnSpc>
            <a:spcBef>
              <a:spcPct val="0"/>
            </a:spcBef>
            <a:spcAft>
              <a:spcPct val="35000"/>
            </a:spcAft>
            <a:buNone/>
          </a:pPr>
          <a:r>
            <a:rPr lang="en-US" sz="1400" kern="1200"/>
            <a:t>Modifying items, procedures, or systems to enable a person with a disability to use them to the maximum extent possible (reasonable accommodations)</a:t>
          </a:r>
        </a:p>
      </dsp:txBody>
      <dsp:txXfrm>
        <a:off x="1577340" y="1784979"/>
        <a:ext cx="6309360" cy="841205"/>
      </dsp:txXfrm>
    </dsp:sp>
    <dsp:sp modelId="{9734264D-E3EE-A94C-938C-4D486E78C49C}">
      <dsp:nvSpPr>
        <dsp:cNvPr id="0" name=""/>
        <dsp:cNvSpPr/>
      </dsp:nvSpPr>
      <dsp:spPr>
        <a:xfrm>
          <a:off x="0" y="1784979"/>
          <a:ext cx="1577340" cy="84120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3092" rIns="83468" bIns="83092" numCol="1" spcCol="1270" anchor="ctr" anchorCtr="0">
          <a:noAutofit/>
        </a:bodyPr>
        <a:lstStyle/>
        <a:p>
          <a:pPr marL="0" lvl="0" indent="0" algn="ctr" defTabSz="800100">
            <a:lnSpc>
              <a:spcPct val="90000"/>
            </a:lnSpc>
            <a:spcBef>
              <a:spcPct val="0"/>
            </a:spcBef>
            <a:spcAft>
              <a:spcPct val="35000"/>
            </a:spcAft>
            <a:buNone/>
          </a:pPr>
          <a:r>
            <a:rPr lang="en-US" sz="1800" kern="1200"/>
            <a:t>Modifying</a:t>
          </a:r>
        </a:p>
      </dsp:txBody>
      <dsp:txXfrm>
        <a:off x="0" y="1784979"/>
        <a:ext cx="1577340" cy="841205"/>
      </dsp:txXfrm>
    </dsp:sp>
    <dsp:sp modelId="{A2A052AA-948B-3143-ACC3-3880DE7D243D}">
      <dsp:nvSpPr>
        <dsp:cNvPr id="0" name=""/>
        <dsp:cNvSpPr/>
      </dsp:nvSpPr>
      <dsp:spPr>
        <a:xfrm>
          <a:off x="1577340" y="2676657"/>
          <a:ext cx="6309360" cy="84120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3666" rIns="122419" bIns="213666" numCol="1" spcCol="1270" anchor="ctr" anchorCtr="0">
          <a:noAutofit/>
        </a:bodyPr>
        <a:lstStyle/>
        <a:p>
          <a:pPr marL="0" lvl="0" indent="0" algn="l" defTabSz="622300">
            <a:lnSpc>
              <a:spcPct val="90000"/>
            </a:lnSpc>
            <a:spcBef>
              <a:spcPct val="0"/>
            </a:spcBef>
            <a:spcAft>
              <a:spcPct val="35000"/>
            </a:spcAft>
            <a:buNone/>
          </a:pPr>
          <a:r>
            <a:rPr lang="en-US" sz="1400" kern="1200"/>
            <a:t>Eliminating the belief that people with disabilities are unhealthy or less capable of doing things (stigma, stereotypes)</a:t>
          </a:r>
        </a:p>
      </dsp:txBody>
      <dsp:txXfrm>
        <a:off x="1577340" y="2676657"/>
        <a:ext cx="6309360" cy="841205"/>
      </dsp:txXfrm>
    </dsp:sp>
    <dsp:sp modelId="{1E97EAD8-843F-2C48-8D6C-EE55412E6748}">
      <dsp:nvSpPr>
        <dsp:cNvPr id="0" name=""/>
        <dsp:cNvSpPr/>
      </dsp:nvSpPr>
      <dsp:spPr>
        <a:xfrm>
          <a:off x="0" y="2676657"/>
          <a:ext cx="1577340" cy="84120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3092" rIns="83468" bIns="83092" numCol="1" spcCol="1270" anchor="ctr" anchorCtr="0">
          <a:noAutofit/>
        </a:bodyPr>
        <a:lstStyle/>
        <a:p>
          <a:pPr marL="0" lvl="0" indent="0" algn="ctr" defTabSz="800100">
            <a:lnSpc>
              <a:spcPct val="90000"/>
            </a:lnSpc>
            <a:spcBef>
              <a:spcPct val="0"/>
            </a:spcBef>
            <a:spcAft>
              <a:spcPct val="35000"/>
            </a:spcAft>
            <a:buNone/>
          </a:pPr>
          <a:r>
            <a:rPr lang="en-US" sz="1800" kern="1200"/>
            <a:t>Eliminating</a:t>
          </a:r>
        </a:p>
      </dsp:txBody>
      <dsp:txXfrm>
        <a:off x="0" y="2676657"/>
        <a:ext cx="1577340" cy="841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AB4E0-649A-0B42-944F-3C9C980584FF}">
      <dsp:nvSpPr>
        <dsp:cNvPr id="0" name=""/>
        <dsp:cNvSpPr/>
      </dsp:nvSpPr>
      <dsp:spPr>
        <a:xfrm>
          <a:off x="2936308" y="1626821"/>
          <a:ext cx="1248235" cy="124823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Working with GOK, OPDs and other stakeholders</a:t>
          </a:r>
        </a:p>
      </dsp:txBody>
      <dsp:txXfrm>
        <a:off x="3119108" y="1809621"/>
        <a:ext cx="882635" cy="882635"/>
      </dsp:txXfrm>
    </dsp:sp>
    <dsp:sp modelId="{2E9096F3-2B9F-FE47-AD65-F20EB490790B}">
      <dsp:nvSpPr>
        <dsp:cNvPr id="0" name=""/>
        <dsp:cNvSpPr/>
      </dsp:nvSpPr>
      <dsp:spPr>
        <a:xfrm rot="16200000">
          <a:off x="3372106" y="1422725"/>
          <a:ext cx="376639" cy="31552"/>
        </a:xfrm>
        <a:custGeom>
          <a:avLst/>
          <a:gdLst/>
          <a:ahLst/>
          <a:cxnLst/>
          <a:rect l="0" t="0" r="0" b="0"/>
          <a:pathLst>
            <a:path>
              <a:moveTo>
                <a:pt x="0" y="15776"/>
              </a:moveTo>
              <a:lnTo>
                <a:pt x="376639" y="157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51010" y="1429085"/>
        <a:ext cx="18831" cy="18831"/>
      </dsp:txXfrm>
    </dsp:sp>
    <dsp:sp modelId="{694EC0D4-23F9-1148-8049-20B9FBA80050}">
      <dsp:nvSpPr>
        <dsp:cNvPr id="0" name=""/>
        <dsp:cNvSpPr/>
      </dsp:nvSpPr>
      <dsp:spPr>
        <a:xfrm>
          <a:off x="2936308" y="1946"/>
          <a:ext cx="1248235" cy="124823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Community awareness on disability inclusion</a:t>
          </a:r>
        </a:p>
      </dsp:txBody>
      <dsp:txXfrm>
        <a:off x="3119108" y="184746"/>
        <a:ext cx="882635" cy="882635"/>
      </dsp:txXfrm>
    </dsp:sp>
    <dsp:sp modelId="{4849EAF2-D258-1446-B02E-FC2C5730E0F9}">
      <dsp:nvSpPr>
        <dsp:cNvPr id="0" name=""/>
        <dsp:cNvSpPr/>
      </dsp:nvSpPr>
      <dsp:spPr>
        <a:xfrm rot="20520000">
          <a:off x="4144780" y="1984105"/>
          <a:ext cx="376639" cy="31552"/>
        </a:xfrm>
        <a:custGeom>
          <a:avLst/>
          <a:gdLst/>
          <a:ahLst/>
          <a:cxnLst/>
          <a:rect l="0" t="0" r="0" b="0"/>
          <a:pathLst>
            <a:path>
              <a:moveTo>
                <a:pt x="0" y="15776"/>
              </a:moveTo>
              <a:lnTo>
                <a:pt x="376639" y="157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23684" y="1990466"/>
        <a:ext cx="18831" cy="18831"/>
      </dsp:txXfrm>
    </dsp:sp>
    <dsp:sp modelId="{765ECD0A-99EE-1548-A2D1-CFA0B1F99034}">
      <dsp:nvSpPr>
        <dsp:cNvPr id="0" name=""/>
        <dsp:cNvSpPr/>
      </dsp:nvSpPr>
      <dsp:spPr>
        <a:xfrm>
          <a:off x="4481657" y="1124707"/>
          <a:ext cx="1248235" cy="1248235"/>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Mapping disability inclusion stakeholders</a:t>
          </a:r>
        </a:p>
      </dsp:txBody>
      <dsp:txXfrm>
        <a:off x="4664457" y="1307507"/>
        <a:ext cx="882635" cy="882635"/>
      </dsp:txXfrm>
    </dsp:sp>
    <dsp:sp modelId="{6FC1BA17-1086-4645-93A1-AD1F9E006FAA}">
      <dsp:nvSpPr>
        <dsp:cNvPr id="0" name=""/>
        <dsp:cNvSpPr/>
      </dsp:nvSpPr>
      <dsp:spPr>
        <a:xfrm rot="3240000">
          <a:off x="3849645" y="2892438"/>
          <a:ext cx="376639" cy="31552"/>
        </a:xfrm>
        <a:custGeom>
          <a:avLst/>
          <a:gdLst/>
          <a:ahLst/>
          <a:cxnLst/>
          <a:rect l="0" t="0" r="0" b="0"/>
          <a:pathLst>
            <a:path>
              <a:moveTo>
                <a:pt x="0" y="15776"/>
              </a:moveTo>
              <a:lnTo>
                <a:pt x="376639" y="157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8549" y="2898799"/>
        <a:ext cx="18831" cy="18831"/>
      </dsp:txXfrm>
    </dsp:sp>
    <dsp:sp modelId="{EF98BB8D-A8FE-4E42-A970-ACAFA6C457DA}">
      <dsp:nvSpPr>
        <dsp:cNvPr id="0" name=""/>
        <dsp:cNvSpPr/>
      </dsp:nvSpPr>
      <dsp:spPr>
        <a:xfrm>
          <a:off x="3891386" y="2941373"/>
          <a:ext cx="1248235" cy="1248235"/>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CTWWC staff training on disability</a:t>
          </a:r>
        </a:p>
      </dsp:txBody>
      <dsp:txXfrm>
        <a:off x="4074186" y="3124173"/>
        <a:ext cx="882635" cy="882635"/>
      </dsp:txXfrm>
    </dsp:sp>
    <dsp:sp modelId="{5A351BF8-4E66-9945-A320-F1D57CF3AD31}">
      <dsp:nvSpPr>
        <dsp:cNvPr id="0" name=""/>
        <dsp:cNvSpPr/>
      </dsp:nvSpPr>
      <dsp:spPr>
        <a:xfrm rot="7560000">
          <a:off x="2894567" y="2892438"/>
          <a:ext cx="376639" cy="31552"/>
        </a:xfrm>
        <a:custGeom>
          <a:avLst/>
          <a:gdLst/>
          <a:ahLst/>
          <a:cxnLst/>
          <a:rect l="0" t="0" r="0" b="0"/>
          <a:pathLst>
            <a:path>
              <a:moveTo>
                <a:pt x="0" y="15776"/>
              </a:moveTo>
              <a:lnTo>
                <a:pt x="376639" y="157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73471" y="2898799"/>
        <a:ext cx="18831" cy="18831"/>
      </dsp:txXfrm>
    </dsp:sp>
    <dsp:sp modelId="{754A81EF-2D9D-3747-9361-A35C52C62225}">
      <dsp:nvSpPr>
        <dsp:cNvPr id="0" name=""/>
        <dsp:cNvSpPr/>
      </dsp:nvSpPr>
      <dsp:spPr>
        <a:xfrm>
          <a:off x="1981230" y="2941373"/>
          <a:ext cx="1248235" cy="1248235"/>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Mapping children/ families with disabilities</a:t>
          </a:r>
        </a:p>
      </dsp:txBody>
      <dsp:txXfrm>
        <a:off x="2164030" y="3124173"/>
        <a:ext cx="882635" cy="882635"/>
      </dsp:txXfrm>
    </dsp:sp>
    <dsp:sp modelId="{BE31403E-1434-8141-AF3B-5538E822AD5E}">
      <dsp:nvSpPr>
        <dsp:cNvPr id="0" name=""/>
        <dsp:cNvSpPr/>
      </dsp:nvSpPr>
      <dsp:spPr>
        <a:xfrm rot="11880000">
          <a:off x="2599432" y="1984105"/>
          <a:ext cx="376639" cy="31552"/>
        </a:xfrm>
        <a:custGeom>
          <a:avLst/>
          <a:gdLst/>
          <a:ahLst/>
          <a:cxnLst/>
          <a:rect l="0" t="0" r="0" b="0"/>
          <a:pathLst>
            <a:path>
              <a:moveTo>
                <a:pt x="0" y="15776"/>
              </a:moveTo>
              <a:lnTo>
                <a:pt x="376639" y="157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78336" y="1990466"/>
        <a:ext cx="18831" cy="18831"/>
      </dsp:txXfrm>
    </dsp:sp>
    <dsp:sp modelId="{62B3C7D4-66CB-FF4B-AC8D-259ACF7923E3}">
      <dsp:nvSpPr>
        <dsp:cNvPr id="0" name=""/>
        <dsp:cNvSpPr/>
      </dsp:nvSpPr>
      <dsp:spPr>
        <a:xfrm>
          <a:off x="1390960" y="1124707"/>
          <a:ext cx="1248235" cy="1248235"/>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County level stakeholders training</a:t>
          </a:r>
        </a:p>
      </dsp:txBody>
      <dsp:txXfrm>
        <a:off x="1573760" y="1307507"/>
        <a:ext cx="882635" cy="88263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E3E721-B14B-4AA1-9396-0D4A123C6716}" type="datetimeFigureOut">
              <a:rPr lang="en-US" smtClean="0"/>
              <a:t>6/7/2024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3FC998-7E3F-44C0-8CD9-F05E04F0A4F4}" type="slidenum">
              <a:rPr lang="en-US" smtClean="0"/>
              <a:t>‹#›</a:t>
            </a:fld>
            <a:endParaRPr lang="en-US"/>
          </a:p>
        </p:txBody>
      </p:sp>
    </p:spTree>
    <p:extLst>
      <p:ext uri="{BB962C8B-B14F-4D97-AF65-F5344CB8AC3E}">
        <p14:creationId xmlns:p14="http://schemas.microsoft.com/office/powerpoint/2010/main" val="33491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said.gov/sites/default/files/documents/2496/Disability%20Communications%20Tips_508%20%281%29.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Gv1aDEFlXq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n.org/development/desa/disabilities/convention-on-the-rights-of-persons-with-disabilitie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evinit.org/resources/status-disability-kenya-statistics-2019-censu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Acknowledgement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a:t>
            </a:r>
            <a:r>
              <a:rPr lang="en-US" sz="1200" b="1" kern="1200">
                <a:solidFill>
                  <a:schemeClr val="tx1"/>
                </a:solidFill>
                <a:effectLst/>
                <a:latin typeface="+mn-lt"/>
                <a:ea typeface="+mn-ea"/>
                <a:cs typeface="+mn-cs"/>
              </a:rPr>
              <a:t>Toolkit for Disability Inclusion in Care Reform</a:t>
            </a:r>
            <a:r>
              <a:rPr lang="en-US" sz="1200" kern="1200">
                <a:solidFill>
                  <a:schemeClr val="tx1"/>
                </a:solidFill>
                <a:effectLst/>
                <a:latin typeface="+mn-lt"/>
                <a:ea typeface="+mn-ea"/>
                <a:cs typeface="+mn-cs"/>
              </a:rPr>
              <a:t> was produced by </a:t>
            </a:r>
            <a:r>
              <a:rPr lang="en-US" sz="1200" i="1" kern="1200">
                <a:solidFill>
                  <a:schemeClr val="tx1"/>
                </a:solidFill>
                <a:effectLst/>
                <a:latin typeface="+mn-lt"/>
                <a:ea typeface="+mn-ea"/>
                <a:cs typeface="+mn-cs"/>
              </a:rPr>
              <a:t>Changing the Way We </a:t>
            </a:r>
            <a:r>
              <a:rPr lang="en-US" sz="1200" i="1" kern="1200" err="1">
                <a:solidFill>
                  <a:schemeClr val="tx1"/>
                </a:solidFill>
                <a:effectLst/>
                <a:latin typeface="+mn-lt"/>
                <a:ea typeface="+mn-ea"/>
                <a:cs typeface="+mn-cs"/>
              </a:rPr>
              <a:t>Care</a:t>
            </a:r>
            <a:r>
              <a:rPr lang="en-US" sz="1200" i="1" kern="1200" baseline="30000" err="1">
                <a:solidFill>
                  <a:schemeClr val="tx1"/>
                </a:solidFill>
                <a:effectLst/>
                <a:latin typeface="+mn-lt"/>
                <a:ea typeface="+mn-ea"/>
                <a:cs typeface="+mn-cs"/>
              </a:rPr>
              <a:t>SM</a:t>
            </a:r>
            <a:r>
              <a:rPr lang="en-US" sz="1200" kern="1200">
                <a:solidFill>
                  <a:schemeClr val="tx1"/>
                </a:solidFill>
                <a:effectLst/>
                <a:latin typeface="+mn-lt"/>
                <a:ea typeface="+mn-ea"/>
                <a:cs typeface="+mn-cs"/>
              </a:rPr>
              <a:t> (CTWWC), an initiative designed to promote safe, nurturing family care for children. It represents a collection of work developed from the experience of many practitioners. These slides for the </a:t>
            </a:r>
            <a:r>
              <a:rPr lang="en-US" sz="1200" b="1" kern="1200">
                <a:solidFill>
                  <a:schemeClr val="tx1"/>
                </a:solidFill>
                <a:effectLst/>
                <a:latin typeface="+mn-lt"/>
                <a:ea typeface="+mn-ea"/>
                <a:cs typeface="+mn-cs"/>
              </a:rPr>
              <a:t>Understanding Disability Training</a:t>
            </a:r>
            <a:r>
              <a:rPr lang="en-US" sz="1200" kern="1200">
                <a:solidFill>
                  <a:schemeClr val="tx1"/>
                </a:solidFill>
                <a:effectLst/>
                <a:latin typeface="+mn-lt"/>
                <a:ea typeface="+mn-ea"/>
                <a:cs typeface="+mn-cs"/>
              </a:rPr>
              <a:t> and the accompanying training facilitator’s guide were designed by disability and care reform practitioners and consultants for CTWWC with an aim is to build the capacity and confidence of those working in family strengthening and children’s care for work with children with disabilities and their families. We thank the following people and organizations: </a:t>
            </a:r>
            <a:r>
              <a:rPr lang="en-US" sz="1200" kern="1200" err="1">
                <a:solidFill>
                  <a:schemeClr val="tx1"/>
                </a:solidFill>
                <a:effectLst/>
                <a:latin typeface="+mn-lt"/>
                <a:ea typeface="+mn-ea"/>
                <a:cs typeface="+mn-cs"/>
              </a:rPr>
              <a:t>Elayn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Sammon</a:t>
            </a:r>
            <a:r>
              <a:rPr lang="en-US" sz="1200" kern="1200">
                <a:solidFill>
                  <a:schemeClr val="tx1"/>
                </a:solidFill>
                <a:effectLst/>
                <a:latin typeface="+mn-lt"/>
                <a:ea typeface="+mn-ea"/>
                <a:cs typeface="+mn-cs"/>
              </a:rPr>
              <a:t>, Gwen Burchell, Leia </a:t>
            </a:r>
            <a:r>
              <a:rPr lang="en-US" sz="1200" kern="1200" err="1">
                <a:solidFill>
                  <a:schemeClr val="tx1"/>
                </a:solidFill>
                <a:effectLst/>
                <a:latin typeface="+mn-lt"/>
                <a:ea typeface="+mn-ea"/>
                <a:cs typeface="+mn-cs"/>
              </a:rPr>
              <a:t>Isanhart</a:t>
            </a:r>
            <a:r>
              <a:rPr lang="en-US" sz="1200" kern="1200">
                <a:solidFill>
                  <a:schemeClr val="tx1"/>
                </a:solidFill>
                <a:effectLst/>
                <a:latin typeface="+mn-lt"/>
                <a:ea typeface="+mn-ea"/>
                <a:cs typeface="+mn-cs"/>
              </a:rPr>
              <a:t>, Catholic Relief Services, and the CTWWC teams in Kenya and Guatemala for their input, feedback and pilot testing.</a:t>
            </a:r>
          </a:p>
          <a:p>
            <a:endParaRPr lang="en-US"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As </a:t>
            </a:r>
            <a:r>
              <a:rPr lang="en-US" sz="1200" i="1" kern="1200">
                <a:solidFill>
                  <a:schemeClr val="tx1"/>
                </a:solidFill>
                <a:effectLst/>
                <a:latin typeface="+mn-lt"/>
                <a:ea typeface="+mn-ea"/>
                <a:cs typeface="+mn-cs"/>
              </a:rPr>
              <a:t>Changing the Way We Care</a:t>
            </a:r>
            <a:r>
              <a:rPr lang="en-US" sz="1200" kern="1200" baseline="30000">
                <a:solidFill>
                  <a:schemeClr val="tx1"/>
                </a:solidFill>
                <a:effectLst/>
                <a:latin typeface="+mn-lt"/>
                <a:ea typeface="+mn-ea"/>
                <a:cs typeface="+mn-cs"/>
              </a:rPr>
              <a:t> </a:t>
            </a:r>
            <a:r>
              <a:rPr lang="en-US" sz="1200" kern="1200">
                <a:solidFill>
                  <a:schemeClr val="tx1"/>
                </a:solidFill>
                <a:effectLst/>
                <a:latin typeface="+mn-lt"/>
                <a:ea typeface="+mn-ea"/>
                <a:cs typeface="+mn-cs"/>
              </a:rPr>
              <a:t>and partners learn from and promote family care we commit to full and meaningful inclusion of children with disabilities and their families throughout the process of care reform and all of our work. Children with disabilities disproportionately live in residential care and are, too often, the last to be deinstitutionalized. We commit to putting them first.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ED052-6BFF-924A-9595-C2BB27DD7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31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a:hlinkClick r:id="rId3"/>
            </a:endParaRPr>
          </a:p>
          <a:p>
            <a:r>
              <a:rPr lang="en-US">
                <a:hlinkClick r:id="rId3"/>
              </a:rPr>
              <a:t>https://www.usaid.gov/sites/default/files/documents/2496/Disability Communications Tips_508 %281%29.pdf</a:t>
            </a:r>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13</a:t>
            </a:fld>
            <a:endParaRPr lang="en-US"/>
          </a:p>
        </p:txBody>
      </p:sp>
    </p:spTree>
    <p:extLst>
      <p:ext uri="{BB962C8B-B14F-4D97-AF65-F5344CB8AC3E}">
        <p14:creationId xmlns:p14="http://schemas.microsoft.com/office/powerpoint/2010/main" val="3095212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https://</a:t>
            </a:r>
            <a:r>
              <a:rPr lang="en-US" err="1"/>
              <a:t>disabilityin.org</a:t>
            </a:r>
            <a:r>
              <a:rPr lang="en-US"/>
              <a:t>/resource/disability-etiquette/ </a:t>
            </a:r>
          </a:p>
          <a:p>
            <a:r>
              <a:rPr lang="en-US"/>
              <a:t>https://</a:t>
            </a:r>
            <a:r>
              <a:rPr lang="en-US" err="1"/>
              <a:t>www.vantagemobility.com</a:t>
            </a:r>
            <a:r>
              <a:rPr lang="en-US"/>
              <a:t>/blog/disability-etiquette-dos-and-</a:t>
            </a:r>
            <a:r>
              <a:rPr lang="en-US" err="1"/>
              <a:t>donts</a:t>
            </a:r>
            <a:endParaRPr lang="en-US"/>
          </a:p>
          <a:p>
            <a:r>
              <a:rPr lang="en-US"/>
              <a:t>https://</a:t>
            </a:r>
            <a:r>
              <a:rPr lang="en-US" err="1"/>
              <a:t>www.forbes.com</a:t>
            </a:r>
            <a:r>
              <a:rPr lang="en-US"/>
              <a:t>/sites/</a:t>
            </a:r>
            <a:r>
              <a:rPr lang="en-US" err="1"/>
              <a:t>andrewpulrang</a:t>
            </a:r>
            <a:r>
              <a:rPr lang="en-US"/>
              <a:t>/2020/09/30/here-are-some-dos-and-</a:t>
            </a:r>
            <a:r>
              <a:rPr lang="en-US" err="1"/>
              <a:t>donts</a:t>
            </a:r>
            <a:r>
              <a:rPr lang="en-US"/>
              <a:t>-of-disability-language/?</a:t>
            </a:r>
            <a:r>
              <a:rPr lang="en-US" err="1"/>
              <a:t>sh</a:t>
            </a:r>
            <a:r>
              <a:rPr lang="en-US"/>
              <a:t>=2ea703cad170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https://www.youtube.com/watch?v=Gv1aDEFlXq8</a:t>
            </a:r>
            <a:endParaRPr lang="en-US"/>
          </a:p>
          <a:p>
            <a:endParaRPr lang="en-US"/>
          </a:p>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14</a:t>
            </a:fld>
            <a:endParaRPr lang="en-US"/>
          </a:p>
        </p:txBody>
      </p:sp>
    </p:spTree>
    <p:extLst>
      <p:ext uri="{BB962C8B-B14F-4D97-AF65-F5344CB8AC3E}">
        <p14:creationId xmlns:p14="http://schemas.microsoft.com/office/powerpoint/2010/main" val="2973360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15</a:t>
            </a:fld>
            <a:endParaRPr lang="en-US"/>
          </a:p>
        </p:txBody>
      </p:sp>
    </p:spTree>
    <p:extLst>
      <p:ext uri="{BB962C8B-B14F-4D97-AF65-F5344CB8AC3E}">
        <p14:creationId xmlns:p14="http://schemas.microsoft.com/office/powerpoint/2010/main" val="1418927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https://www.un.org/development/desa/disabilities/convention-on-the-rights-of-persons-with-disabilities.html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323FC998-7E3F-44C0-8CD9-F05E04F0A4F4}" type="slidenum">
              <a:rPr lang="en-US" smtClean="0"/>
              <a:t>16</a:t>
            </a:fld>
            <a:endParaRPr lang="en-US"/>
          </a:p>
        </p:txBody>
      </p:sp>
    </p:spTree>
    <p:extLst>
      <p:ext uri="{BB962C8B-B14F-4D97-AF65-F5344CB8AC3E}">
        <p14:creationId xmlns:p14="http://schemas.microsoft.com/office/powerpoint/2010/main" val="1786801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17</a:t>
            </a:fld>
            <a:endParaRPr lang="en-US"/>
          </a:p>
        </p:txBody>
      </p:sp>
    </p:spTree>
    <p:extLst>
      <p:ext uri="{BB962C8B-B14F-4D97-AF65-F5344CB8AC3E}">
        <p14:creationId xmlns:p14="http://schemas.microsoft.com/office/powerpoint/2010/main" val="394576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18</a:t>
            </a:fld>
            <a:endParaRPr lang="en-US"/>
          </a:p>
        </p:txBody>
      </p:sp>
    </p:spTree>
    <p:extLst>
      <p:ext uri="{BB962C8B-B14F-4D97-AF65-F5344CB8AC3E}">
        <p14:creationId xmlns:p14="http://schemas.microsoft.com/office/powerpoint/2010/main" val="974199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19</a:t>
            </a:fld>
            <a:endParaRPr lang="en-US"/>
          </a:p>
        </p:txBody>
      </p:sp>
    </p:spTree>
    <p:extLst>
      <p:ext uri="{BB962C8B-B14F-4D97-AF65-F5344CB8AC3E}">
        <p14:creationId xmlns:p14="http://schemas.microsoft.com/office/powerpoint/2010/main" val="64063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23FC998-7E3F-44C0-8CD9-F05E04F0A4F4}" type="slidenum">
              <a:rPr lang="en-US" smtClean="0"/>
              <a:t>20</a:t>
            </a:fld>
            <a:endParaRPr lang="en-US"/>
          </a:p>
        </p:txBody>
      </p:sp>
    </p:spTree>
    <p:extLst>
      <p:ext uri="{BB962C8B-B14F-4D97-AF65-F5344CB8AC3E}">
        <p14:creationId xmlns:p14="http://schemas.microsoft.com/office/powerpoint/2010/main" val="2745167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Verdana"/>
                <a:ea typeface="Verdana"/>
              </a:rPr>
              <a:t>Source: </a:t>
            </a:r>
            <a:r>
              <a:rPr lang="en-US">
                <a:hlinkClick r:id="rId3"/>
              </a:rPr>
              <a:t>https://devinit.org/resources/status-disability-kenya-statistics-2019-census/</a:t>
            </a:r>
            <a:endParaRPr lang="en-US">
              <a:latin typeface="Verdana"/>
              <a:ea typeface="Verdana"/>
            </a:endParaRPr>
          </a:p>
          <a:p>
            <a:pPr marL="171450" indent="-171450">
              <a:buFont typeface="Arial"/>
              <a:buChar char="•"/>
            </a:pPr>
            <a:r>
              <a:rPr lang="en-US" b="1"/>
              <a:t>Kenya’s population may have lower than average rates of disability.</a:t>
            </a:r>
            <a:r>
              <a:rPr lang="en-US"/>
              <a:t> Disability prevalence increases with age, and so countries with large aging populations will have higher prevalence rates. Kenya has a young population and so could have lower disability prevalence rates than some other countries.</a:t>
            </a:r>
          </a:p>
          <a:p>
            <a:pPr marL="171450" indent="-171450">
              <a:buFont typeface="Arial"/>
              <a:buChar char="•"/>
            </a:pPr>
            <a:r>
              <a:rPr lang="en-US">
                <a:latin typeface="Calibri"/>
                <a:ea typeface="Verdana"/>
                <a:cs typeface="Calibri"/>
              </a:rPr>
              <a:t>Statistics here are for ages 5 and up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3FC998-7E3F-44C0-8CD9-F05E04F0A4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9261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graphic shows examples of inclusion from the Changing the Way We Care initiative in Kenya. Examples are from 2020/2021</a:t>
            </a:r>
          </a:p>
          <a:p>
            <a:r>
              <a:rPr lang="en-US"/>
              <a:t>Stakeholder training on disability identification and improved service provision</a:t>
            </a:r>
          </a:p>
          <a:p>
            <a:r>
              <a:rPr lang="en-US"/>
              <a:t>Used maps of children/families with disabilities to improve referrals and service outreach</a:t>
            </a:r>
          </a:p>
          <a:p>
            <a:r>
              <a:rPr lang="en-US"/>
              <a:t>With the stakeholder maps, developed stakeholder directory and conducted county level stakeholder forums</a:t>
            </a:r>
          </a:p>
          <a:p>
            <a:r>
              <a:rPr lang="en-US"/>
              <a:t>Staff training touched on topics including: basics of inclusion, understanding disability and etiquette, local systems for early identification, and the role of various stakeholders in referrals. </a:t>
            </a:r>
          </a:p>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22</a:t>
            </a:fld>
            <a:endParaRPr lang="en-US"/>
          </a:p>
        </p:txBody>
      </p:sp>
    </p:spTree>
    <p:extLst>
      <p:ext uri="{BB962C8B-B14F-4D97-AF65-F5344CB8AC3E}">
        <p14:creationId xmlns:p14="http://schemas.microsoft.com/office/powerpoint/2010/main" val="62037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ED052-6BFF-924A-9595-C2BB27DD7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95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23</a:t>
            </a:fld>
            <a:endParaRPr lang="en-US"/>
          </a:p>
        </p:txBody>
      </p:sp>
    </p:spTree>
    <p:extLst>
      <p:ext uri="{BB962C8B-B14F-4D97-AF65-F5344CB8AC3E}">
        <p14:creationId xmlns:p14="http://schemas.microsoft.com/office/powerpoint/2010/main" val="1154476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24</a:t>
            </a:fld>
            <a:endParaRPr lang="en-US"/>
          </a:p>
        </p:txBody>
      </p:sp>
    </p:spTree>
    <p:extLst>
      <p:ext uri="{BB962C8B-B14F-4D97-AF65-F5344CB8AC3E}">
        <p14:creationId xmlns:p14="http://schemas.microsoft.com/office/powerpoint/2010/main" val="2075277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23FC998-7E3F-44C0-8CD9-F05E04F0A4F4}" type="slidenum">
              <a:rPr lang="en-US" smtClean="0"/>
              <a:t>25</a:t>
            </a:fld>
            <a:endParaRPr lang="en-US"/>
          </a:p>
        </p:txBody>
      </p:sp>
    </p:spTree>
    <p:extLst>
      <p:ext uri="{BB962C8B-B14F-4D97-AF65-F5344CB8AC3E}">
        <p14:creationId xmlns:p14="http://schemas.microsoft.com/office/powerpoint/2010/main" val="828253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26</a:t>
            </a:fld>
            <a:endParaRPr lang="en-US"/>
          </a:p>
        </p:txBody>
      </p:sp>
    </p:spTree>
    <p:extLst>
      <p:ext uri="{BB962C8B-B14F-4D97-AF65-F5344CB8AC3E}">
        <p14:creationId xmlns:p14="http://schemas.microsoft.com/office/powerpoint/2010/main" val="1653662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27</a:t>
            </a:fld>
            <a:endParaRPr lang="en-US"/>
          </a:p>
        </p:txBody>
      </p:sp>
    </p:spTree>
    <p:extLst>
      <p:ext uri="{BB962C8B-B14F-4D97-AF65-F5344CB8AC3E}">
        <p14:creationId xmlns:p14="http://schemas.microsoft.com/office/powerpoint/2010/main" val="3842758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28</a:t>
            </a:fld>
            <a:endParaRPr lang="en-US"/>
          </a:p>
        </p:txBody>
      </p:sp>
    </p:spTree>
    <p:extLst>
      <p:ext uri="{BB962C8B-B14F-4D97-AF65-F5344CB8AC3E}">
        <p14:creationId xmlns:p14="http://schemas.microsoft.com/office/powerpoint/2010/main" val="663891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23FC998-7E3F-44C0-8CD9-F05E04F0A4F4}" type="slidenum">
              <a:rPr lang="en-US" smtClean="0"/>
              <a:t>29</a:t>
            </a:fld>
            <a:endParaRPr lang="en-US"/>
          </a:p>
        </p:txBody>
      </p:sp>
    </p:spTree>
    <p:extLst>
      <p:ext uri="{BB962C8B-B14F-4D97-AF65-F5344CB8AC3E}">
        <p14:creationId xmlns:p14="http://schemas.microsoft.com/office/powerpoint/2010/main" val="3011530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Changing The Way We Care</a:t>
            </a:r>
            <a:r>
              <a:rPr lang="en-US" sz="1200" kern="1200">
                <a:solidFill>
                  <a:schemeClr val="tx1"/>
                </a:solidFill>
                <a:effectLst/>
                <a:latin typeface="+mn-lt"/>
                <a:ea typeface="+mn-ea"/>
                <a:cs typeface="+mn-cs"/>
              </a:rPr>
              <a:t>℠ (CTWWC) is a global initiative funded by USAID, the MacArthur Foundation and the GHR Foundation, and implemented by Catholic Relief Services and Maestral International, along with other global, national and local partners working together to change the way we care for children around the world. Our principal global partners are Better Care Network, Lumos Foundation, and Faith to Action. CTWWC’s vision is to be a bold global initiative designed to promote safe, nurturing family care for children, including reforming national systems of care for children, strengthening families, family reunification and preventing child-family separation, which can have harmful, long-term consequences,</a:t>
            </a:r>
            <a:r>
              <a:rPr lang="en-US" sz="1200" kern="1200" baseline="30000">
                <a:solidFill>
                  <a:schemeClr val="tx1"/>
                </a:solidFill>
                <a:effectLst/>
                <a:latin typeface="+mn-lt"/>
                <a:ea typeface="+mn-ea"/>
                <a:cs typeface="+mn-cs"/>
              </a:rPr>
              <a:t> </a:t>
            </a:r>
            <a:r>
              <a:rPr lang="en-US" sz="1200" kern="1200">
                <a:solidFill>
                  <a:schemeClr val="tx1"/>
                </a:solidFill>
                <a:effectLst/>
                <a:latin typeface="+mn-lt"/>
                <a:ea typeface="+mn-ea"/>
                <a:cs typeface="+mn-cs"/>
              </a:rPr>
              <a:t>development of alternative family-based care, and influencing others to build momentum towards a tipping point of change for children.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ED052-6BFF-924A-9595-C2BB27DD7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85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3</a:t>
            </a:fld>
            <a:endParaRPr lang="en-US"/>
          </a:p>
        </p:txBody>
      </p:sp>
    </p:spTree>
    <p:extLst>
      <p:ext uri="{BB962C8B-B14F-4D97-AF65-F5344CB8AC3E}">
        <p14:creationId xmlns:p14="http://schemas.microsoft.com/office/powerpoint/2010/main" val="234015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t>https://</a:t>
            </a:r>
            <a:r>
              <a:rPr lang="en-US" err="1"/>
              <a:t>apps.who.int</a:t>
            </a:r>
            <a:r>
              <a:rPr lang="en-US"/>
              <a:t>/</a:t>
            </a:r>
            <a:r>
              <a:rPr lang="en-US" err="1"/>
              <a:t>mediacentre</a:t>
            </a:r>
            <a:r>
              <a:rPr lang="en-US"/>
              <a:t>/infographic/</a:t>
            </a:r>
            <a:r>
              <a:rPr lang="en-US" err="1"/>
              <a:t>dar</a:t>
            </a:r>
            <a:r>
              <a:rPr lang="en-US"/>
              <a:t>/</a:t>
            </a:r>
            <a:r>
              <a:rPr lang="en-US" err="1"/>
              <a:t>en</a:t>
            </a:r>
            <a:r>
              <a:rPr lang="en-US"/>
              <a:t>/</a:t>
            </a:r>
            <a:r>
              <a:rPr lang="en-US" err="1"/>
              <a:t>index.html</a:t>
            </a:r>
            <a:r>
              <a:rPr lang="en-US"/>
              <a:t> </a:t>
            </a:r>
          </a:p>
        </p:txBody>
      </p:sp>
      <p:sp>
        <p:nvSpPr>
          <p:cNvPr id="4" name="Slide Number Placeholder 3"/>
          <p:cNvSpPr>
            <a:spLocks noGrp="1"/>
          </p:cNvSpPr>
          <p:nvPr>
            <p:ph type="sldNum" sz="quarter" idx="10"/>
          </p:nvPr>
        </p:nvSpPr>
        <p:spPr/>
        <p:txBody>
          <a:bodyPr/>
          <a:lstStyle/>
          <a:p>
            <a:fld id="{323FC998-7E3F-44C0-8CD9-F05E04F0A4F4}" type="slidenum">
              <a:rPr lang="en-US" smtClean="0"/>
              <a:t>6</a:t>
            </a:fld>
            <a:endParaRPr lang="en-US"/>
          </a:p>
        </p:txBody>
      </p:sp>
    </p:spTree>
    <p:extLst>
      <p:ext uri="{BB962C8B-B14F-4D97-AF65-F5344CB8AC3E}">
        <p14:creationId xmlns:p14="http://schemas.microsoft.com/office/powerpoint/2010/main" val="49994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Access the video: https://</a:t>
            </a:r>
            <a:r>
              <a:rPr lang="en-US" err="1"/>
              <a:t>youtu.be</a:t>
            </a:r>
            <a:r>
              <a:rPr lang="en-US"/>
              <a:t>/ca64-46rDm0</a:t>
            </a:r>
          </a:p>
          <a:p>
            <a:r>
              <a:rPr lang="en-US"/>
              <a:t> </a:t>
            </a:r>
            <a:endParaRPr lang="fr-FR"/>
          </a:p>
        </p:txBody>
      </p:sp>
      <p:sp>
        <p:nvSpPr>
          <p:cNvPr id="4" name="Slide Number Placeholder 3"/>
          <p:cNvSpPr>
            <a:spLocks noGrp="1"/>
          </p:cNvSpPr>
          <p:nvPr>
            <p:ph type="sldNum" sz="quarter" idx="5"/>
          </p:nvPr>
        </p:nvSpPr>
        <p:spPr/>
        <p:txBody>
          <a:bodyPr/>
          <a:lstStyle/>
          <a:p>
            <a:fld id="{323FC998-7E3F-44C0-8CD9-F05E04F0A4F4}" type="slidenum">
              <a:rPr lang="en-US" smtClean="0"/>
              <a:t>7</a:t>
            </a:fld>
            <a:endParaRPr lang="en-US"/>
          </a:p>
        </p:txBody>
      </p:sp>
    </p:spTree>
    <p:extLst>
      <p:ext uri="{BB962C8B-B14F-4D97-AF65-F5344CB8AC3E}">
        <p14:creationId xmlns:p14="http://schemas.microsoft.com/office/powerpoint/2010/main" val="1835127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Grills, Nathan &amp; Singh, Lawrence &amp; Pant, </a:t>
            </a:r>
            <a:r>
              <a:rPr lang="fr-FR" err="1"/>
              <a:t>Hira</a:t>
            </a:r>
            <a:r>
              <a:rPr lang="fr-FR"/>
              <a:t> &amp; </a:t>
            </a:r>
            <a:r>
              <a:rPr lang="fr-FR" err="1"/>
              <a:t>Varghese</a:t>
            </a:r>
            <a:r>
              <a:rPr lang="fr-FR"/>
              <a:t>, </a:t>
            </a:r>
            <a:r>
              <a:rPr lang="fr-FR" err="1"/>
              <a:t>Jubin</a:t>
            </a:r>
            <a:r>
              <a:rPr lang="fr-FR"/>
              <a:t> &amp; </a:t>
            </a:r>
            <a:r>
              <a:rPr lang="fr-FR" err="1"/>
              <a:t>Gudlavalleti</a:t>
            </a:r>
            <a:r>
              <a:rPr lang="fr-FR"/>
              <a:t>, </a:t>
            </a:r>
            <a:r>
              <a:rPr lang="fr-FR" err="1"/>
              <a:t>Murthy</a:t>
            </a:r>
            <a:r>
              <a:rPr lang="fr-FR"/>
              <a:t> &amp; </a:t>
            </a:r>
            <a:r>
              <a:rPr lang="fr-FR" err="1"/>
              <a:t>Hoq</a:t>
            </a:r>
            <a:r>
              <a:rPr lang="fr-FR"/>
              <a:t>, </a:t>
            </a:r>
            <a:r>
              <a:rPr lang="fr-FR" err="1"/>
              <a:t>Monsurul</a:t>
            </a:r>
            <a:r>
              <a:rPr lang="fr-FR"/>
              <a:t> &amp; </a:t>
            </a:r>
            <a:r>
              <a:rPr lang="fr-FR" err="1"/>
              <a:t>Marella</a:t>
            </a:r>
            <a:r>
              <a:rPr lang="fr-FR"/>
              <a:t>, </a:t>
            </a:r>
            <a:r>
              <a:rPr lang="fr-FR" err="1"/>
              <a:t>Manjula</a:t>
            </a:r>
            <a:r>
              <a:rPr lang="fr-FR"/>
              <a:t>. (2017). Access to Services and </a:t>
            </a:r>
            <a:r>
              <a:rPr lang="fr-FR" err="1"/>
              <a:t>Barriers</a:t>
            </a:r>
            <a:r>
              <a:rPr lang="fr-FR"/>
              <a:t> </a:t>
            </a:r>
            <a:r>
              <a:rPr lang="fr-FR" err="1"/>
              <a:t>faced</a:t>
            </a:r>
            <a:r>
              <a:rPr lang="fr-FR"/>
              <a:t> by People </a:t>
            </a:r>
            <a:r>
              <a:rPr lang="fr-FR" err="1"/>
              <a:t>with</a:t>
            </a:r>
            <a:r>
              <a:rPr lang="fr-FR"/>
              <a:t> </a:t>
            </a:r>
            <a:r>
              <a:rPr lang="fr-FR" err="1"/>
              <a:t>Disabilities</a:t>
            </a:r>
            <a:r>
              <a:rPr lang="fr-FR"/>
              <a:t>: A Quantitative Survey. Asia Pacific </a:t>
            </a:r>
            <a:r>
              <a:rPr lang="fr-FR" err="1"/>
              <a:t>Disability</a:t>
            </a:r>
            <a:r>
              <a:rPr lang="fr-FR"/>
              <a:t> </a:t>
            </a:r>
            <a:r>
              <a:rPr lang="fr-FR" err="1"/>
              <a:t>Rehabilitation</a:t>
            </a:r>
            <a:r>
              <a:rPr lang="fr-FR"/>
              <a:t> Journal. 28. 23-44. 10.5463/DCID.v28i2.615. </a:t>
            </a:r>
          </a:p>
        </p:txBody>
      </p:sp>
      <p:sp>
        <p:nvSpPr>
          <p:cNvPr id="4" name="Slide Number Placeholder 3"/>
          <p:cNvSpPr>
            <a:spLocks noGrp="1"/>
          </p:cNvSpPr>
          <p:nvPr>
            <p:ph type="sldNum" sz="quarter" idx="5"/>
          </p:nvPr>
        </p:nvSpPr>
        <p:spPr/>
        <p:txBody>
          <a:bodyPr/>
          <a:lstStyle/>
          <a:p>
            <a:fld id="{323FC998-7E3F-44C0-8CD9-F05E04F0A4F4}" type="slidenum">
              <a:rPr lang="en-US" smtClean="0"/>
              <a:t>8</a:t>
            </a:fld>
            <a:endParaRPr lang="en-US"/>
          </a:p>
        </p:txBody>
      </p:sp>
    </p:spTree>
    <p:extLst>
      <p:ext uri="{BB962C8B-B14F-4D97-AF65-F5344CB8AC3E}">
        <p14:creationId xmlns:p14="http://schemas.microsoft.com/office/powerpoint/2010/main" val="4055521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FC998-7E3F-44C0-8CD9-F05E04F0A4F4}" type="slidenum">
              <a:rPr lang="en-US" smtClean="0"/>
              <a:t>9</a:t>
            </a:fld>
            <a:endParaRPr lang="en-US"/>
          </a:p>
        </p:txBody>
      </p:sp>
    </p:spTree>
    <p:extLst>
      <p:ext uri="{BB962C8B-B14F-4D97-AF65-F5344CB8AC3E}">
        <p14:creationId xmlns:p14="http://schemas.microsoft.com/office/powerpoint/2010/main" val="150762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10</a:t>
            </a:fld>
            <a:endParaRPr lang="en-US"/>
          </a:p>
        </p:txBody>
      </p:sp>
    </p:spTree>
    <p:extLst>
      <p:ext uri="{BB962C8B-B14F-4D97-AF65-F5344CB8AC3E}">
        <p14:creationId xmlns:p14="http://schemas.microsoft.com/office/powerpoint/2010/main" val="1586063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FC998-7E3F-44C0-8CD9-F05E04F0A4F4}" type="slidenum">
              <a:rPr lang="en-US" smtClean="0"/>
              <a:t>12</a:t>
            </a:fld>
            <a:endParaRPr lang="en-US"/>
          </a:p>
        </p:txBody>
      </p:sp>
    </p:spTree>
    <p:extLst>
      <p:ext uri="{BB962C8B-B14F-4D97-AF65-F5344CB8AC3E}">
        <p14:creationId xmlns:p14="http://schemas.microsoft.com/office/powerpoint/2010/main" val="813760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9144000" cy="5143500"/>
          </a:xfrm>
          <a:prstGeom prst="rect">
            <a:avLst/>
          </a:prstGeom>
        </p:spPr>
      </p:pic>
      <p:sp>
        <p:nvSpPr>
          <p:cNvPr id="2" name="Title 1"/>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a:t>
            </a:r>
            <a:r>
              <a:rPr lang="en-US" err="1"/>
              <a:t>Powerpoint</a:t>
            </a:r>
            <a:r>
              <a:rPr lang="en-US"/>
              <a:t> Title</a:t>
            </a:r>
          </a:p>
        </p:txBody>
      </p:sp>
      <p:sp>
        <p:nvSpPr>
          <p:cNvPr id="3" name="Subtitle 2"/>
          <p:cNvSpPr>
            <a:spLocks noGrp="1"/>
          </p:cNvSpPr>
          <p:nvPr>
            <p:ph type="subTitle" idx="1" hasCustomPrompt="1"/>
          </p:nvPr>
        </p:nvSpPr>
        <p:spPr>
          <a:xfrm>
            <a:off x="1143000" y="3018619"/>
            <a:ext cx="6858000" cy="1241822"/>
          </a:xfrm>
          <a:prstGeom prst="rect">
            <a:avLst/>
          </a:prstGeom>
        </p:spPr>
        <p:txBody>
          <a:bodyPr>
            <a:normAutofit/>
          </a:bodyPr>
          <a:lstStyle>
            <a:lvl1pPr marL="0" indent="0" algn="ctr">
              <a:buNone/>
              <a:defRPr sz="247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Insert </a:t>
            </a:r>
            <a:r>
              <a:rPr lang="en-US" err="1"/>
              <a:t>Powerpoint</a:t>
            </a:r>
            <a:r>
              <a:rPr lang="en-US"/>
              <a:t> Subtitle</a:t>
            </a:r>
          </a:p>
        </p:txBody>
      </p:sp>
    </p:spTree>
    <p:extLst>
      <p:ext uri="{BB962C8B-B14F-4D97-AF65-F5344CB8AC3E}">
        <p14:creationId xmlns:p14="http://schemas.microsoft.com/office/powerpoint/2010/main" val="14786074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4899422"/>
            <a:ext cx="4063160" cy="134492"/>
          </a:xfrm>
          <a:prstGeom prst="rect">
            <a:avLst/>
          </a:prstGeom>
        </p:spPr>
        <p:txBody>
          <a:bodyPr lIns="0" tIns="0" rIns="0" bIns="0" anchor="b"/>
          <a:lstStyle>
            <a:lvl1pPr marL="0" indent="0">
              <a:buFont typeface="Arial" panose="020B0604020202020204" pitchFamily="34" charset="0"/>
              <a:buNone/>
              <a:defRPr sz="825"/>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4102626"/>
            <a:ext cx="4191000" cy="6858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27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623961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6666E-8B44-4B8A-BC01-E4A4C5CC1FD9}"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8CAAB-54AF-4C7E-9D53-E50726E0D6CE}" type="slidenum">
              <a:rPr lang="en-US" smtClean="0"/>
              <a:t>‹#›</a:t>
            </a:fld>
            <a:endParaRPr lang="en-US"/>
          </a:p>
        </p:txBody>
      </p:sp>
    </p:spTree>
    <p:extLst>
      <p:ext uri="{BB962C8B-B14F-4D97-AF65-F5344CB8AC3E}">
        <p14:creationId xmlns:p14="http://schemas.microsoft.com/office/powerpoint/2010/main" val="4155856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06666E-8B44-4B8A-BC01-E4A4C5CC1FD9}"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8CAAB-54AF-4C7E-9D53-E50726E0D6CE}" type="slidenum">
              <a:rPr lang="en-US" smtClean="0"/>
              <a:t>‹#›</a:t>
            </a:fld>
            <a:endParaRPr lang="en-US"/>
          </a:p>
        </p:txBody>
      </p:sp>
    </p:spTree>
    <p:extLst>
      <p:ext uri="{BB962C8B-B14F-4D97-AF65-F5344CB8AC3E}">
        <p14:creationId xmlns:p14="http://schemas.microsoft.com/office/powerpoint/2010/main" val="3409465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79E-C894-468A-A1B3-FFC384E1274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AD365D8-BA7E-48C1-B646-FB1BA4AC597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FB7AE57-5845-4B13-8520-59FF5D014C39}"/>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5" name="Footer Placeholder 4">
            <a:extLst>
              <a:ext uri="{FF2B5EF4-FFF2-40B4-BE49-F238E27FC236}">
                <a16:creationId xmlns:a16="http://schemas.microsoft.com/office/drawing/2014/main" id="{F9255B62-5C27-49B2-8240-65786AE7E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8DAE2-0F6B-49A0-8D74-50C7EB681571}"/>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524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8E59-5C53-4397-95FE-1246F7657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04AF9-996D-4117-A966-3B9F0B7A81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61185-E5EB-4C2F-9A1D-36BECEEEF93F}"/>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5" name="Footer Placeholder 4">
            <a:extLst>
              <a:ext uri="{FF2B5EF4-FFF2-40B4-BE49-F238E27FC236}">
                <a16:creationId xmlns:a16="http://schemas.microsoft.com/office/drawing/2014/main" id="{89BF8ED6-8F3E-4B1F-A327-FD1FD9341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7A39D-2683-4764-A3C6-22698468DE68}"/>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18983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E605-1A4B-4C1E-9EA5-FAB4DD3FED2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EA05193-934E-4D70-B82F-F4B8BF7EAF5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36A676-B9E9-41BB-88B5-8607D32983C0}"/>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5" name="Footer Placeholder 4">
            <a:extLst>
              <a:ext uri="{FF2B5EF4-FFF2-40B4-BE49-F238E27FC236}">
                <a16:creationId xmlns:a16="http://schemas.microsoft.com/office/drawing/2014/main" id="{936EAB3E-FF12-406D-BB73-EAC371D90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DB1C9-F7D9-4976-91F3-F2C918AB0839}"/>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601314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0B3A-D91C-4E35-BBF1-8BC37EC40C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9F4102-13EF-43D9-A6A1-1730B42D700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B439B2-8919-4155-AFA5-A650F227EDC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FE78F0-6700-4931-A0EC-FF64A3F361DA}"/>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6" name="Footer Placeholder 5">
            <a:extLst>
              <a:ext uri="{FF2B5EF4-FFF2-40B4-BE49-F238E27FC236}">
                <a16:creationId xmlns:a16="http://schemas.microsoft.com/office/drawing/2014/main" id="{7E774961-0FFE-4D3B-BD0D-6272C4D09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3D778-EF66-4C96-A081-0A3F243231AF}"/>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3066721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CD18-422E-497C-A833-E161B772B4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3E1A9E-C76A-448E-B5D5-960261CE9DE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7569EC9-AA2C-458B-87B4-DEE0BD506FC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B0532-1465-4363-A494-89775FF4E4B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00EA922-C04E-4CFD-B77D-6D6A6E80E87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6FEE71-739A-4DB1-AA91-FF78EACF3A3C}"/>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8" name="Footer Placeholder 7">
            <a:extLst>
              <a:ext uri="{FF2B5EF4-FFF2-40B4-BE49-F238E27FC236}">
                <a16:creationId xmlns:a16="http://schemas.microsoft.com/office/drawing/2014/main" id="{1DE70B06-7008-413F-92B7-3851CDF40F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55AA4F-B970-4079-88F3-B430246DAA90}"/>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2676925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FAFF2-C532-4FFC-AC9F-FE825F027B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3093A3-3EE1-4C51-AEFD-F908BE3039B4}"/>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4" name="Footer Placeholder 3">
            <a:extLst>
              <a:ext uri="{FF2B5EF4-FFF2-40B4-BE49-F238E27FC236}">
                <a16:creationId xmlns:a16="http://schemas.microsoft.com/office/drawing/2014/main" id="{E5E8E5C7-8FD2-44CD-A16C-295673EB57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B6168B-2041-426B-91D3-EF11D633D2C1}"/>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714730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06165-D0EB-4ACE-A03C-9A652ACAC37E}"/>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3" name="Footer Placeholder 2">
            <a:extLst>
              <a:ext uri="{FF2B5EF4-FFF2-40B4-BE49-F238E27FC236}">
                <a16:creationId xmlns:a16="http://schemas.microsoft.com/office/drawing/2014/main" id="{5D3FB830-781D-41A2-8650-9AC082B13C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3227CC-F743-45F5-9183-B387DFEC4F2B}"/>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278615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9144000" cy="5143500"/>
          </a:xfrm>
          <a:prstGeom prst="rect">
            <a:avLst/>
          </a:prstGeom>
        </p:spPr>
      </p:pic>
      <p:sp>
        <p:nvSpPr>
          <p:cNvPr id="3" name="Content Placeholder 2"/>
          <p:cNvSpPr>
            <a:spLocks noGrp="1"/>
          </p:cNvSpPr>
          <p:nvPr>
            <p:ph idx="1"/>
          </p:nvPr>
        </p:nvSpPr>
        <p:spPr>
          <a:xfrm>
            <a:off x="628650" y="1113503"/>
            <a:ext cx="7886700" cy="35192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629841" y="273845"/>
            <a:ext cx="7886700" cy="773292"/>
          </a:xfrm>
          <a:prstGeom prst="rect">
            <a:avLst/>
          </a:prstGeom>
        </p:spPr>
        <p:txBody>
          <a:bodyPr anchor="b">
            <a:normAutofit/>
          </a:bodyPr>
          <a:lstStyle>
            <a:lvl1pPr>
              <a:defRPr sz="2700" b="1" i="0" baseline="0">
                <a:solidFill>
                  <a:schemeClr val="tx2"/>
                </a:solidFill>
                <a:latin typeface="Times" pitchFamily="2" charset="0"/>
              </a:defRPr>
            </a:lvl1pPr>
          </a:lstStyle>
          <a:p>
            <a:r>
              <a:rPr lang="en-US"/>
              <a:t>Insert slide header</a:t>
            </a:r>
          </a:p>
        </p:txBody>
      </p:sp>
    </p:spTree>
    <p:extLst>
      <p:ext uri="{BB962C8B-B14F-4D97-AF65-F5344CB8AC3E}">
        <p14:creationId xmlns:p14="http://schemas.microsoft.com/office/powerpoint/2010/main" val="1108311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4806-C5CD-40EA-BC29-EE5DCB33128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47F41DF-335E-4F0C-A900-924753560F7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90B337-F2CF-4B51-836D-C2B34B34238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58984C0-E2A0-43CE-9A7D-E4A79F70056D}"/>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6" name="Footer Placeholder 5">
            <a:extLst>
              <a:ext uri="{FF2B5EF4-FFF2-40B4-BE49-F238E27FC236}">
                <a16:creationId xmlns:a16="http://schemas.microsoft.com/office/drawing/2014/main" id="{B818C3F1-20C5-46B9-83C6-C3F934183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CE75F-F2B5-4C27-83DA-31188E10D426}"/>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3441001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3AD3-967E-4B9F-B7B9-7DA795C4553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93C0B3F-632B-47C6-99A3-77458900F5D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DA758AF3-248C-4B67-AB43-CDAEA2295BE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C5D15D1-F298-470C-A25B-6DDCACA14560}"/>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6" name="Footer Placeholder 5">
            <a:extLst>
              <a:ext uri="{FF2B5EF4-FFF2-40B4-BE49-F238E27FC236}">
                <a16:creationId xmlns:a16="http://schemas.microsoft.com/office/drawing/2014/main" id="{58317D7D-56C5-420C-81A2-1AD84FA87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1E717-D9A3-4BFF-9297-1B247DB540F7}"/>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3475283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9EE2-379B-4F89-A847-5D2F3B589E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71DE46-E74C-440C-ABC2-939AEA987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D5526-3C76-467A-AC9E-74DC7A2A81D2}"/>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5" name="Footer Placeholder 4">
            <a:extLst>
              <a:ext uri="{FF2B5EF4-FFF2-40B4-BE49-F238E27FC236}">
                <a16:creationId xmlns:a16="http://schemas.microsoft.com/office/drawing/2014/main" id="{8A843301-3FC2-41DF-8FA6-3181F4F2E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D8AD2-5E8F-43A2-AD8F-4293F3D8E853}"/>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581364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195A36-7A72-4C12-A87F-F8ABC43CB6F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7A2AB4-8B2A-4AB7-9995-D22C68CCE9B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8C408-B088-446E-8D10-687E36DD930A}"/>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5" name="Footer Placeholder 4">
            <a:extLst>
              <a:ext uri="{FF2B5EF4-FFF2-40B4-BE49-F238E27FC236}">
                <a16:creationId xmlns:a16="http://schemas.microsoft.com/office/drawing/2014/main" id="{F9964399-8BDB-411A-9CE2-C6EF10642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72BC0-0AE1-4434-B545-6E0BCEF38EF0}"/>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968961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9144000" cy="5143500"/>
          </a:xfrm>
          <a:prstGeom prst="rect">
            <a:avLst/>
          </a:prstGeom>
        </p:spPr>
      </p:pic>
      <p:sp>
        <p:nvSpPr>
          <p:cNvPr id="2" name="Title 1"/>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a:t>
            </a:r>
            <a:r>
              <a:rPr lang="en-US" err="1"/>
              <a:t>Powerpoint</a:t>
            </a:r>
            <a:r>
              <a:rPr lang="en-US"/>
              <a:t> Title</a:t>
            </a:r>
          </a:p>
        </p:txBody>
      </p:sp>
      <p:sp>
        <p:nvSpPr>
          <p:cNvPr id="3" name="Subtitle 2"/>
          <p:cNvSpPr>
            <a:spLocks noGrp="1"/>
          </p:cNvSpPr>
          <p:nvPr>
            <p:ph type="subTitle" idx="1" hasCustomPrompt="1"/>
          </p:nvPr>
        </p:nvSpPr>
        <p:spPr>
          <a:xfrm>
            <a:off x="1143000" y="3018619"/>
            <a:ext cx="6858000" cy="1241822"/>
          </a:xfrm>
          <a:prstGeom prst="rect">
            <a:avLst/>
          </a:prstGeom>
        </p:spPr>
        <p:txBody>
          <a:bodyPr>
            <a:normAutofit/>
          </a:bodyPr>
          <a:lstStyle>
            <a:lvl1pPr marL="0" indent="0" algn="ctr">
              <a:buNone/>
              <a:defRPr sz="247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Insert </a:t>
            </a:r>
            <a:r>
              <a:rPr lang="en-US" err="1"/>
              <a:t>Powerpoint</a:t>
            </a:r>
            <a:r>
              <a:rPr lang="en-US"/>
              <a:t> Subtitle</a:t>
            </a:r>
          </a:p>
        </p:txBody>
      </p:sp>
    </p:spTree>
    <p:extLst>
      <p:ext uri="{BB962C8B-B14F-4D97-AF65-F5344CB8AC3E}">
        <p14:creationId xmlns:p14="http://schemas.microsoft.com/office/powerpoint/2010/main" val="189159174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9144000" cy="5143500"/>
          </a:xfrm>
          <a:prstGeom prst="rect">
            <a:avLst/>
          </a:prstGeom>
        </p:spPr>
      </p:pic>
      <p:sp>
        <p:nvSpPr>
          <p:cNvPr id="3" name="Content Placeholder 2"/>
          <p:cNvSpPr>
            <a:spLocks noGrp="1"/>
          </p:cNvSpPr>
          <p:nvPr>
            <p:ph idx="1"/>
          </p:nvPr>
        </p:nvSpPr>
        <p:spPr>
          <a:xfrm>
            <a:off x="628650" y="1113503"/>
            <a:ext cx="7886700" cy="35192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629841" y="273845"/>
            <a:ext cx="7886700" cy="773292"/>
          </a:xfrm>
          <a:prstGeom prst="rect">
            <a:avLst/>
          </a:prstGeom>
        </p:spPr>
        <p:txBody>
          <a:bodyPr anchor="b">
            <a:normAutofit/>
          </a:bodyPr>
          <a:lstStyle>
            <a:lvl1pPr>
              <a:defRPr sz="2700" b="1" i="0" baseline="0">
                <a:solidFill>
                  <a:schemeClr val="tx2"/>
                </a:solidFill>
                <a:latin typeface="Times" pitchFamily="2" charset="0"/>
              </a:defRPr>
            </a:lvl1pPr>
          </a:lstStyle>
          <a:p>
            <a:r>
              <a:rPr lang="en-US"/>
              <a:t>Insert slide header</a:t>
            </a:r>
          </a:p>
        </p:txBody>
      </p:sp>
    </p:spTree>
    <p:extLst>
      <p:ext uri="{BB962C8B-B14F-4D97-AF65-F5344CB8AC3E}">
        <p14:creationId xmlns:p14="http://schemas.microsoft.com/office/powerpoint/2010/main" val="821232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9144000" cy="5143500"/>
          </a:xfrm>
          <a:prstGeom prst="rect">
            <a:avLst/>
          </a:prstGeom>
        </p:spPr>
      </p:pic>
      <p:sp>
        <p:nvSpPr>
          <p:cNvPr id="2" name="Title 1"/>
          <p:cNvSpPr>
            <a:spLocks noGrp="1"/>
          </p:cNvSpPr>
          <p:nvPr>
            <p:ph type="title" hasCustomPrompt="1"/>
          </p:nvPr>
        </p:nvSpPr>
        <p:spPr>
          <a:xfrm>
            <a:off x="4215119" y="741165"/>
            <a:ext cx="3933365" cy="2139553"/>
          </a:xfrm>
          <a:prstGeom prst="rect">
            <a:avLst/>
          </a:prstGeom>
        </p:spPr>
        <p:txBody>
          <a:bodyPr anchor="b">
            <a:normAutofit/>
          </a:bodyPr>
          <a:lstStyle>
            <a:lvl1pPr>
              <a:defRPr sz="3000" b="1" i="0" baseline="0">
                <a:latin typeface="Times" pitchFamily="2" charset="0"/>
              </a:defRPr>
            </a:lvl1pPr>
          </a:lstStyle>
          <a:p>
            <a:r>
              <a:rPr lang="en-US"/>
              <a:t>Insert Section Header</a:t>
            </a:r>
          </a:p>
        </p:txBody>
      </p:sp>
      <p:sp>
        <p:nvSpPr>
          <p:cNvPr id="3" name="Text Placeholder 2"/>
          <p:cNvSpPr>
            <a:spLocks noGrp="1"/>
          </p:cNvSpPr>
          <p:nvPr>
            <p:ph type="body" idx="1" hasCustomPrompt="1"/>
          </p:nvPr>
        </p:nvSpPr>
        <p:spPr>
          <a:xfrm>
            <a:off x="4215119" y="2900959"/>
            <a:ext cx="3933365" cy="1125140"/>
          </a:xfrm>
          <a:prstGeom prst="rect">
            <a:avLst/>
          </a:prstGeo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Insert Section </a:t>
            </a:r>
            <a:r>
              <a:rPr lang="en-US" err="1"/>
              <a:t>Subheader</a:t>
            </a:r>
            <a:endParaRPr lang="en-US"/>
          </a:p>
        </p:txBody>
      </p:sp>
    </p:spTree>
    <p:extLst>
      <p:ext uri="{BB962C8B-B14F-4D97-AF65-F5344CB8AC3E}">
        <p14:creationId xmlns:p14="http://schemas.microsoft.com/office/powerpoint/2010/main" val="43252208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9144000" cy="5143500"/>
          </a:xfrm>
          <a:prstGeom prst="rect">
            <a:avLst/>
          </a:prstGeom>
        </p:spPr>
      </p:pic>
      <p:sp>
        <p:nvSpPr>
          <p:cNvPr id="3" name="Text Placeholder 2"/>
          <p:cNvSpPr>
            <a:spLocks noGrp="1"/>
          </p:cNvSpPr>
          <p:nvPr>
            <p:ph type="body" idx="1"/>
          </p:nvPr>
        </p:nvSpPr>
        <p:spPr>
          <a:xfrm>
            <a:off x="629842" y="1120763"/>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738696"/>
            <a:ext cx="3868340" cy="29261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120763"/>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738696"/>
            <a:ext cx="3887391" cy="29261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629841" y="273845"/>
            <a:ext cx="7886700" cy="773292"/>
          </a:xfrm>
          <a:prstGeom prst="rect">
            <a:avLst/>
          </a:prstGeom>
        </p:spPr>
        <p:txBody>
          <a:bodyPr anchor="b">
            <a:normAutofit/>
          </a:bodyPr>
          <a:lstStyle>
            <a:lvl1pPr>
              <a:defRPr sz="2700" b="1" i="0" baseline="0">
                <a:solidFill>
                  <a:schemeClr val="tx2"/>
                </a:solidFill>
                <a:latin typeface="Times" pitchFamily="2" charset="0"/>
              </a:defRPr>
            </a:lvl1pPr>
          </a:lstStyle>
          <a:p>
            <a:r>
              <a:rPr lang="en-US"/>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970491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US"/>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4102626"/>
            <a:ext cx="4191000" cy="685800"/>
          </a:xfrm>
          <a:prstGeom prst="rect">
            <a:avLst/>
          </a:prstGeom>
          <a:solidFill>
            <a:schemeClr val="tx2"/>
          </a:solidFill>
          <a:ln>
            <a:noFill/>
          </a:ln>
        </p:spPr>
        <p:txBody>
          <a:bodyPr lIns="548640" tIns="137160" anchor="ctr"/>
          <a:lstStyle>
            <a:lvl1pPr marL="0" indent="0">
              <a:buNone/>
              <a:defRPr sz="2700" b="1" i="0">
                <a:solidFill>
                  <a:schemeClr val="bg1"/>
                </a:solidFill>
                <a:latin typeface="Times" pitchFamily="2" charset="0"/>
              </a:defRPr>
            </a:lvl1pPr>
          </a:lstStyle>
          <a:p>
            <a:r>
              <a:rPr lang="en-US"/>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4899422"/>
            <a:ext cx="4063160" cy="134492"/>
          </a:xfrm>
          <a:prstGeom prst="rect">
            <a:avLst/>
          </a:prstGeom>
        </p:spPr>
        <p:txBody>
          <a:bodyPr lIns="0" tIns="0" rIns="0" bIns="0" anchor="b"/>
          <a:lstStyle>
            <a:lvl1pPr marL="0" indent="0">
              <a:buFont typeface="Arial" panose="020B0604020202020204" pitchFamily="34" charset="0"/>
              <a:buNone/>
              <a:defRPr sz="825"/>
            </a:lvl1pPr>
          </a:lstStyle>
          <a:p>
            <a:pPr lvl="0"/>
            <a:r>
              <a:rPr lang="en-US"/>
              <a:t>[Photo credit]</a:t>
            </a:r>
          </a:p>
        </p:txBody>
      </p:sp>
    </p:spTree>
    <p:extLst>
      <p:ext uri="{BB962C8B-B14F-4D97-AF65-F5344CB8AC3E}">
        <p14:creationId xmlns:p14="http://schemas.microsoft.com/office/powerpoint/2010/main" val="443703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583660" y="0"/>
            <a:ext cx="9144000" cy="51435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3262033" y="3039456"/>
            <a:ext cx="2619935" cy="1349664"/>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p:nvPicPr>
        <p:blipFill>
          <a:blip r:embed="rId3"/>
          <a:stretch>
            <a:fillRect/>
          </a:stretch>
        </p:blipFill>
        <p:spPr>
          <a:xfrm>
            <a:off x="3262033" y="3039456"/>
            <a:ext cx="2619935" cy="1349664"/>
          </a:xfrm>
          <a:prstGeom prst="rect">
            <a:avLst/>
          </a:prstGeom>
        </p:spPr>
      </p:pic>
    </p:spTree>
    <p:extLst>
      <p:ext uri="{BB962C8B-B14F-4D97-AF65-F5344CB8AC3E}">
        <p14:creationId xmlns:p14="http://schemas.microsoft.com/office/powerpoint/2010/main" val="164689487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9144000" cy="5143500"/>
          </a:xfrm>
          <a:prstGeom prst="rect">
            <a:avLst/>
          </a:prstGeom>
        </p:spPr>
      </p:pic>
      <p:sp>
        <p:nvSpPr>
          <p:cNvPr id="2" name="Title 1"/>
          <p:cNvSpPr>
            <a:spLocks noGrp="1"/>
          </p:cNvSpPr>
          <p:nvPr>
            <p:ph type="title" hasCustomPrompt="1"/>
          </p:nvPr>
        </p:nvSpPr>
        <p:spPr>
          <a:xfrm>
            <a:off x="4215119" y="741165"/>
            <a:ext cx="3933365" cy="2139553"/>
          </a:xfrm>
          <a:prstGeom prst="rect">
            <a:avLst/>
          </a:prstGeom>
        </p:spPr>
        <p:txBody>
          <a:bodyPr anchor="b">
            <a:normAutofit/>
          </a:bodyPr>
          <a:lstStyle>
            <a:lvl1pPr>
              <a:defRPr sz="3000" b="1" i="0" baseline="0">
                <a:latin typeface="Times" pitchFamily="2" charset="0"/>
              </a:defRPr>
            </a:lvl1pPr>
          </a:lstStyle>
          <a:p>
            <a:r>
              <a:rPr lang="en-US"/>
              <a:t>Insert Section Header</a:t>
            </a:r>
          </a:p>
        </p:txBody>
      </p:sp>
      <p:sp>
        <p:nvSpPr>
          <p:cNvPr id="3" name="Text Placeholder 2"/>
          <p:cNvSpPr>
            <a:spLocks noGrp="1"/>
          </p:cNvSpPr>
          <p:nvPr>
            <p:ph type="body" idx="1" hasCustomPrompt="1"/>
          </p:nvPr>
        </p:nvSpPr>
        <p:spPr>
          <a:xfrm>
            <a:off x="4215119" y="2900959"/>
            <a:ext cx="3933365" cy="1125140"/>
          </a:xfrm>
          <a:prstGeom prst="rect">
            <a:avLst/>
          </a:prstGeo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Insert Section </a:t>
            </a:r>
            <a:r>
              <a:rPr lang="en-US" err="1"/>
              <a:t>Subheader</a:t>
            </a:r>
            <a:endParaRPr lang="en-US"/>
          </a:p>
        </p:txBody>
      </p:sp>
    </p:spTree>
    <p:extLst>
      <p:ext uri="{BB962C8B-B14F-4D97-AF65-F5344CB8AC3E}">
        <p14:creationId xmlns:p14="http://schemas.microsoft.com/office/powerpoint/2010/main" val="322311388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9144000" cy="51435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3169539" y="3036811"/>
            <a:ext cx="2804922" cy="1352728"/>
          </a:xfrm>
          <a:prstGeom prst="rect">
            <a:avLst/>
          </a:prstGeom>
        </p:spPr>
      </p:pic>
    </p:spTree>
    <p:extLst>
      <p:ext uri="{BB962C8B-B14F-4D97-AF65-F5344CB8AC3E}">
        <p14:creationId xmlns:p14="http://schemas.microsoft.com/office/powerpoint/2010/main" val="2173372333"/>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9144000" cy="51435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3103493" y="3043122"/>
            <a:ext cx="2937014" cy="1351026"/>
          </a:xfrm>
          <a:prstGeom prst="rect">
            <a:avLst/>
          </a:prstGeom>
        </p:spPr>
      </p:pic>
    </p:spTree>
    <p:extLst>
      <p:ext uri="{BB962C8B-B14F-4D97-AF65-F5344CB8AC3E}">
        <p14:creationId xmlns:p14="http://schemas.microsoft.com/office/powerpoint/2010/main" val="2070962785"/>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4899422"/>
            <a:ext cx="4063160" cy="134492"/>
          </a:xfrm>
          <a:prstGeom prst="rect">
            <a:avLst/>
          </a:prstGeom>
        </p:spPr>
        <p:txBody>
          <a:bodyPr lIns="0" tIns="0" rIns="0" bIns="0" anchor="b"/>
          <a:lstStyle>
            <a:lvl1pPr marL="0" indent="0">
              <a:buFont typeface="Arial" panose="020B0604020202020204" pitchFamily="34" charset="0"/>
              <a:buNone/>
              <a:defRPr sz="825"/>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4102626"/>
            <a:ext cx="4191000" cy="685800"/>
          </a:xfrm>
          <a:prstGeom prst="rect">
            <a:avLst/>
          </a:prstGeom>
          <a:solidFill>
            <a:schemeClr val="tx2"/>
          </a:solidFill>
        </p:spPr>
        <p:txBody>
          <a:bodyPr lIns="548640" tIns="45720" bIns="0" anchor="ctr"/>
          <a:lstStyle>
            <a:lvl1pPr marL="0" indent="0">
              <a:buNone/>
              <a:defRPr sz="27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051249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4899422"/>
            <a:ext cx="4063160" cy="134492"/>
          </a:xfrm>
          <a:prstGeom prst="rect">
            <a:avLst/>
          </a:prstGeom>
        </p:spPr>
        <p:txBody>
          <a:bodyPr lIns="0" tIns="0" rIns="0" bIns="0" anchor="b"/>
          <a:lstStyle>
            <a:lvl1pPr marL="0" indent="0">
              <a:buFont typeface="Arial" panose="020B0604020202020204" pitchFamily="34" charset="0"/>
              <a:buNone/>
              <a:defRPr sz="825"/>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4102626"/>
            <a:ext cx="4191000" cy="6858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27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893569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06666E-8B44-4B8A-BC01-E4A4C5CC1FD9}"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8CAAB-54AF-4C7E-9D53-E50726E0D6CE}" type="slidenum">
              <a:rPr lang="en-US" smtClean="0"/>
              <a:t>‹#›</a:t>
            </a:fld>
            <a:endParaRPr lang="en-US"/>
          </a:p>
        </p:txBody>
      </p:sp>
    </p:spTree>
    <p:extLst>
      <p:ext uri="{BB962C8B-B14F-4D97-AF65-F5344CB8AC3E}">
        <p14:creationId xmlns:p14="http://schemas.microsoft.com/office/powerpoint/2010/main" val="2128768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79E-C894-468A-A1B3-FFC384E1274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AD365D8-BA7E-48C1-B646-FB1BA4AC597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FB7AE57-5845-4B13-8520-59FF5D014C39}"/>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5" name="Footer Placeholder 4">
            <a:extLst>
              <a:ext uri="{FF2B5EF4-FFF2-40B4-BE49-F238E27FC236}">
                <a16:creationId xmlns:a16="http://schemas.microsoft.com/office/drawing/2014/main" id="{F9255B62-5C27-49B2-8240-65786AE7E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8DAE2-0F6B-49A0-8D74-50C7EB681571}"/>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3895326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8E59-5C53-4397-95FE-1246F7657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04AF9-996D-4117-A966-3B9F0B7A81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61185-E5EB-4C2F-9A1D-36BECEEEF93F}"/>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5" name="Footer Placeholder 4">
            <a:extLst>
              <a:ext uri="{FF2B5EF4-FFF2-40B4-BE49-F238E27FC236}">
                <a16:creationId xmlns:a16="http://schemas.microsoft.com/office/drawing/2014/main" id="{89BF8ED6-8F3E-4B1F-A327-FD1FD9341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7A39D-2683-4764-A3C6-22698468DE68}"/>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44964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E605-1A4B-4C1E-9EA5-FAB4DD3FED2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EA05193-934E-4D70-B82F-F4B8BF7EAF5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36A676-B9E9-41BB-88B5-8607D32983C0}"/>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5" name="Footer Placeholder 4">
            <a:extLst>
              <a:ext uri="{FF2B5EF4-FFF2-40B4-BE49-F238E27FC236}">
                <a16:creationId xmlns:a16="http://schemas.microsoft.com/office/drawing/2014/main" id="{936EAB3E-FF12-406D-BB73-EAC371D90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DB1C9-F7D9-4976-91F3-F2C918AB0839}"/>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930449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0B3A-D91C-4E35-BBF1-8BC37EC40C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9F4102-13EF-43D9-A6A1-1730B42D700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B439B2-8919-4155-AFA5-A650F227EDC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FE78F0-6700-4931-A0EC-FF64A3F361DA}"/>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6" name="Footer Placeholder 5">
            <a:extLst>
              <a:ext uri="{FF2B5EF4-FFF2-40B4-BE49-F238E27FC236}">
                <a16:creationId xmlns:a16="http://schemas.microsoft.com/office/drawing/2014/main" id="{7E774961-0FFE-4D3B-BD0D-6272C4D09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3D778-EF66-4C96-A081-0A3F243231AF}"/>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2363525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CD18-422E-497C-A833-E161B772B4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3E1A9E-C76A-448E-B5D5-960261CE9DE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7569EC9-AA2C-458B-87B4-DEE0BD506FC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B0532-1465-4363-A494-89775FF4E4B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00EA922-C04E-4CFD-B77D-6D6A6E80E87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6FEE71-739A-4DB1-AA91-FF78EACF3A3C}"/>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8" name="Footer Placeholder 7">
            <a:extLst>
              <a:ext uri="{FF2B5EF4-FFF2-40B4-BE49-F238E27FC236}">
                <a16:creationId xmlns:a16="http://schemas.microsoft.com/office/drawing/2014/main" id="{1DE70B06-7008-413F-92B7-3851CDF40F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55AA4F-B970-4079-88F3-B430246DAA90}"/>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65865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9144000" cy="5143500"/>
          </a:xfrm>
          <a:prstGeom prst="rect">
            <a:avLst/>
          </a:prstGeom>
        </p:spPr>
      </p:pic>
      <p:sp>
        <p:nvSpPr>
          <p:cNvPr id="3" name="Text Placeholder 2"/>
          <p:cNvSpPr>
            <a:spLocks noGrp="1"/>
          </p:cNvSpPr>
          <p:nvPr>
            <p:ph type="body" idx="1"/>
          </p:nvPr>
        </p:nvSpPr>
        <p:spPr>
          <a:xfrm>
            <a:off x="629842" y="1120763"/>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738696"/>
            <a:ext cx="3868340" cy="29261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120763"/>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738696"/>
            <a:ext cx="3887391" cy="29261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629841" y="273845"/>
            <a:ext cx="7886700" cy="773292"/>
          </a:xfrm>
          <a:prstGeom prst="rect">
            <a:avLst/>
          </a:prstGeom>
        </p:spPr>
        <p:txBody>
          <a:bodyPr anchor="b">
            <a:normAutofit/>
          </a:bodyPr>
          <a:lstStyle>
            <a:lvl1pPr>
              <a:defRPr sz="2700" b="1" i="0" baseline="0">
                <a:solidFill>
                  <a:schemeClr val="tx2"/>
                </a:solidFill>
                <a:latin typeface="Times" pitchFamily="2" charset="0"/>
              </a:defRPr>
            </a:lvl1pPr>
          </a:lstStyle>
          <a:p>
            <a:r>
              <a:rPr lang="en-US"/>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2417310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FAFF2-C532-4FFC-AC9F-FE825F027B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3093A3-3EE1-4C51-AEFD-F908BE3039B4}"/>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4" name="Footer Placeholder 3">
            <a:extLst>
              <a:ext uri="{FF2B5EF4-FFF2-40B4-BE49-F238E27FC236}">
                <a16:creationId xmlns:a16="http://schemas.microsoft.com/office/drawing/2014/main" id="{E5E8E5C7-8FD2-44CD-A16C-295673EB57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B6168B-2041-426B-91D3-EF11D633D2C1}"/>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2143104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06165-D0EB-4ACE-A03C-9A652ACAC37E}"/>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3" name="Footer Placeholder 2">
            <a:extLst>
              <a:ext uri="{FF2B5EF4-FFF2-40B4-BE49-F238E27FC236}">
                <a16:creationId xmlns:a16="http://schemas.microsoft.com/office/drawing/2014/main" id="{5D3FB830-781D-41A2-8650-9AC082B13C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3227CC-F743-45F5-9183-B387DFEC4F2B}"/>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936484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4806-C5CD-40EA-BC29-EE5DCB33128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47F41DF-335E-4F0C-A900-924753560F7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90B337-F2CF-4B51-836D-C2B34B34238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58984C0-E2A0-43CE-9A7D-E4A79F70056D}"/>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6" name="Footer Placeholder 5">
            <a:extLst>
              <a:ext uri="{FF2B5EF4-FFF2-40B4-BE49-F238E27FC236}">
                <a16:creationId xmlns:a16="http://schemas.microsoft.com/office/drawing/2014/main" id="{B818C3F1-20C5-46B9-83C6-C3F934183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CE75F-F2B5-4C27-83DA-31188E10D426}"/>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262893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3AD3-967E-4B9F-B7B9-7DA795C4553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93C0B3F-632B-47C6-99A3-77458900F5D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DA758AF3-248C-4B67-AB43-CDAEA2295BE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C5D15D1-F298-470C-A25B-6DDCACA14560}"/>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6" name="Footer Placeholder 5">
            <a:extLst>
              <a:ext uri="{FF2B5EF4-FFF2-40B4-BE49-F238E27FC236}">
                <a16:creationId xmlns:a16="http://schemas.microsoft.com/office/drawing/2014/main" id="{58317D7D-56C5-420C-81A2-1AD84FA87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1E717-D9A3-4BFF-9297-1B247DB540F7}"/>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4218536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9EE2-379B-4F89-A847-5D2F3B589E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71DE46-E74C-440C-ABC2-939AEA987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D5526-3C76-467A-AC9E-74DC7A2A81D2}"/>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5" name="Footer Placeholder 4">
            <a:extLst>
              <a:ext uri="{FF2B5EF4-FFF2-40B4-BE49-F238E27FC236}">
                <a16:creationId xmlns:a16="http://schemas.microsoft.com/office/drawing/2014/main" id="{8A843301-3FC2-41DF-8FA6-3181F4F2E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D8AD2-5E8F-43A2-AD8F-4293F3D8E853}"/>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188428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195A36-7A72-4C12-A87F-F8ABC43CB6F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7A2AB4-8B2A-4AB7-9995-D22C68CCE9B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8C408-B088-446E-8D10-687E36DD930A}"/>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5" name="Footer Placeholder 4">
            <a:extLst>
              <a:ext uri="{FF2B5EF4-FFF2-40B4-BE49-F238E27FC236}">
                <a16:creationId xmlns:a16="http://schemas.microsoft.com/office/drawing/2014/main" id="{F9964399-8BDB-411A-9CE2-C6EF10642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72BC0-0AE1-4434-B545-6E0BCEF38EF0}"/>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3884934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9144000" cy="5143500"/>
          </a:xfrm>
          <a:prstGeom prst="rect">
            <a:avLst/>
          </a:prstGeom>
        </p:spPr>
      </p:pic>
      <p:sp>
        <p:nvSpPr>
          <p:cNvPr id="2" name="Title 1"/>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a:t>
            </a:r>
            <a:r>
              <a:rPr lang="en-US" err="1"/>
              <a:t>Powerpoint</a:t>
            </a:r>
            <a:r>
              <a:rPr lang="en-US"/>
              <a:t> Title</a:t>
            </a:r>
          </a:p>
        </p:txBody>
      </p:sp>
      <p:sp>
        <p:nvSpPr>
          <p:cNvPr id="3" name="Subtitle 2"/>
          <p:cNvSpPr>
            <a:spLocks noGrp="1"/>
          </p:cNvSpPr>
          <p:nvPr>
            <p:ph type="subTitle" idx="1" hasCustomPrompt="1"/>
          </p:nvPr>
        </p:nvSpPr>
        <p:spPr>
          <a:xfrm>
            <a:off x="1143000" y="3018619"/>
            <a:ext cx="6858000" cy="1241822"/>
          </a:xfrm>
          <a:prstGeom prst="rect">
            <a:avLst/>
          </a:prstGeom>
        </p:spPr>
        <p:txBody>
          <a:bodyPr>
            <a:normAutofit/>
          </a:bodyPr>
          <a:lstStyle>
            <a:lvl1pPr marL="0" indent="0" algn="ctr">
              <a:buNone/>
              <a:defRPr sz="247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Insert </a:t>
            </a:r>
            <a:r>
              <a:rPr lang="en-US" err="1"/>
              <a:t>Powerpoint</a:t>
            </a:r>
            <a:r>
              <a:rPr lang="en-US"/>
              <a:t> Subtitle</a:t>
            </a:r>
          </a:p>
        </p:txBody>
      </p:sp>
    </p:spTree>
    <p:extLst>
      <p:ext uri="{BB962C8B-B14F-4D97-AF65-F5344CB8AC3E}">
        <p14:creationId xmlns:p14="http://schemas.microsoft.com/office/powerpoint/2010/main" val="2246081612"/>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9144000" cy="5143500"/>
          </a:xfrm>
          <a:prstGeom prst="rect">
            <a:avLst/>
          </a:prstGeom>
        </p:spPr>
      </p:pic>
      <p:sp>
        <p:nvSpPr>
          <p:cNvPr id="3" name="Content Placeholder 2"/>
          <p:cNvSpPr>
            <a:spLocks noGrp="1"/>
          </p:cNvSpPr>
          <p:nvPr>
            <p:ph idx="1"/>
          </p:nvPr>
        </p:nvSpPr>
        <p:spPr>
          <a:xfrm>
            <a:off x="628650" y="1113503"/>
            <a:ext cx="7886700" cy="35192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629841" y="273845"/>
            <a:ext cx="7886700" cy="773292"/>
          </a:xfrm>
          <a:prstGeom prst="rect">
            <a:avLst/>
          </a:prstGeom>
        </p:spPr>
        <p:txBody>
          <a:bodyPr anchor="b">
            <a:normAutofit/>
          </a:bodyPr>
          <a:lstStyle>
            <a:lvl1pPr>
              <a:defRPr sz="2700" b="1" i="0" baseline="0">
                <a:solidFill>
                  <a:schemeClr val="tx2"/>
                </a:solidFill>
                <a:latin typeface="Times" pitchFamily="2" charset="0"/>
              </a:defRPr>
            </a:lvl1pPr>
          </a:lstStyle>
          <a:p>
            <a:r>
              <a:rPr lang="en-US"/>
              <a:t>Insert slide header</a:t>
            </a:r>
          </a:p>
        </p:txBody>
      </p:sp>
    </p:spTree>
    <p:extLst>
      <p:ext uri="{BB962C8B-B14F-4D97-AF65-F5344CB8AC3E}">
        <p14:creationId xmlns:p14="http://schemas.microsoft.com/office/powerpoint/2010/main" val="23383053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9144000" cy="5143500"/>
          </a:xfrm>
          <a:prstGeom prst="rect">
            <a:avLst/>
          </a:prstGeom>
        </p:spPr>
      </p:pic>
      <p:sp>
        <p:nvSpPr>
          <p:cNvPr id="2" name="Title 1"/>
          <p:cNvSpPr>
            <a:spLocks noGrp="1"/>
          </p:cNvSpPr>
          <p:nvPr>
            <p:ph type="title" hasCustomPrompt="1"/>
          </p:nvPr>
        </p:nvSpPr>
        <p:spPr>
          <a:xfrm>
            <a:off x="4215119" y="741165"/>
            <a:ext cx="3933365" cy="2139553"/>
          </a:xfrm>
          <a:prstGeom prst="rect">
            <a:avLst/>
          </a:prstGeom>
        </p:spPr>
        <p:txBody>
          <a:bodyPr anchor="b">
            <a:normAutofit/>
          </a:bodyPr>
          <a:lstStyle>
            <a:lvl1pPr>
              <a:defRPr sz="3000" b="1" i="0" baseline="0">
                <a:latin typeface="Times" pitchFamily="2" charset="0"/>
              </a:defRPr>
            </a:lvl1pPr>
          </a:lstStyle>
          <a:p>
            <a:r>
              <a:rPr lang="en-US"/>
              <a:t>Insert Section Header</a:t>
            </a:r>
          </a:p>
        </p:txBody>
      </p:sp>
      <p:sp>
        <p:nvSpPr>
          <p:cNvPr id="3" name="Text Placeholder 2"/>
          <p:cNvSpPr>
            <a:spLocks noGrp="1"/>
          </p:cNvSpPr>
          <p:nvPr>
            <p:ph type="body" idx="1" hasCustomPrompt="1"/>
          </p:nvPr>
        </p:nvSpPr>
        <p:spPr>
          <a:xfrm>
            <a:off x="4215119" y="2900959"/>
            <a:ext cx="3933365" cy="1125140"/>
          </a:xfrm>
          <a:prstGeom prst="rect">
            <a:avLst/>
          </a:prstGeo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Insert Section </a:t>
            </a:r>
            <a:r>
              <a:rPr lang="en-US" err="1"/>
              <a:t>Subheader</a:t>
            </a:r>
            <a:endParaRPr lang="en-US"/>
          </a:p>
        </p:txBody>
      </p:sp>
    </p:spTree>
    <p:extLst>
      <p:ext uri="{BB962C8B-B14F-4D97-AF65-F5344CB8AC3E}">
        <p14:creationId xmlns:p14="http://schemas.microsoft.com/office/powerpoint/2010/main" val="4276210802"/>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9144000" cy="5143500"/>
          </a:xfrm>
          <a:prstGeom prst="rect">
            <a:avLst/>
          </a:prstGeom>
        </p:spPr>
      </p:pic>
      <p:sp>
        <p:nvSpPr>
          <p:cNvPr id="3" name="Text Placeholder 2"/>
          <p:cNvSpPr>
            <a:spLocks noGrp="1"/>
          </p:cNvSpPr>
          <p:nvPr>
            <p:ph type="body" idx="1"/>
          </p:nvPr>
        </p:nvSpPr>
        <p:spPr>
          <a:xfrm>
            <a:off x="629842" y="1120763"/>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738696"/>
            <a:ext cx="3868340" cy="29261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120763"/>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738696"/>
            <a:ext cx="3887391" cy="29261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629841" y="273845"/>
            <a:ext cx="7886700" cy="773292"/>
          </a:xfrm>
          <a:prstGeom prst="rect">
            <a:avLst/>
          </a:prstGeom>
        </p:spPr>
        <p:txBody>
          <a:bodyPr anchor="b">
            <a:normAutofit/>
          </a:bodyPr>
          <a:lstStyle>
            <a:lvl1pPr>
              <a:defRPr sz="2700" b="1" i="0" baseline="0">
                <a:solidFill>
                  <a:schemeClr val="tx2"/>
                </a:solidFill>
                <a:latin typeface="Times" pitchFamily="2" charset="0"/>
              </a:defRPr>
            </a:lvl1pPr>
          </a:lstStyle>
          <a:p>
            <a:r>
              <a:rPr lang="en-US"/>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131840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US"/>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4102626"/>
            <a:ext cx="4191000" cy="685800"/>
          </a:xfrm>
          <a:prstGeom prst="rect">
            <a:avLst/>
          </a:prstGeom>
          <a:solidFill>
            <a:schemeClr val="tx2"/>
          </a:solidFill>
          <a:ln>
            <a:noFill/>
          </a:ln>
        </p:spPr>
        <p:txBody>
          <a:bodyPr lIns="548640" tIns="137160" anchor="ctr"/>
          <a:lstStyle>
            <a:lvl1pPr marL="0" indent="0">
              <a:buNone/>
              <a:defRPr sz="2700" b="1" i="0">
                <a:solidFill>
                  <a:schemeClr val="bg1"/>
                </a:solidFill>
                <a:latin typeface="Times" pitchFamily="2" charset="0"/>
              </a:defRPr>
            </a:lvl1pPr>
          </a:lstStyle>
          <a:p>
            <a:r>
              <a:rPr lang="en-US"/>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4899422"/>
            <a:ext cx="4063160" cy="134492"/>
          </a:xfrm>
          <a:prstGeom prst="rect">
            <a:avLst/>
          </a:prstGeom>
        </p:spPr>
        <p:txBody>
          <a:bodyPr lIns="0" tIns="0" rIns="0" bIns="0" anchor="b"/>
          <a:lstStyle>
            <a:lvl1pPr marL="0" indent="0">
              <a:buFont typeface="Arial" panose="020B0604020202020204" pitchFamily="34" charset="0"/>
              <a:buNone/>
              <a:defRPr sz="825"/>
            </a:lvl1pPr>
          </a:lstStyle>
          <a:p>
            <a:pPr lvl="0"/>
            <a:r>
              <a:rPr lang="en-US"/>
              <a:t>[Photo credit]</a:t>
            </a:r>
          </a:p>
        </p:txBody>
      </p:sp>
    </p:spTree>
    <p:extLst>
      <p:ext uri="{BB962C8B-B14F-4D97-AF65-F5344CB8AC3E}">
        <p14:creationId xmlns:p14="http://schemas.microsoft.com/office/powerpoint/2010/main" val="35242385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US"/>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4102626"/>
            <a:ext cx="4191000" cy="685800"/>
          </a:xfrm>
          <a:prstGeom prst="rect">
            <a:avLst/>
          </a:prstGeom>
          <a:solidFill>
            <a:schemeClr val="tx2"/>
          </a:solidFill>
          <a:ln>
            <a:noFill/>
          </a:ln>
        </p:spPr>
        <p:txBody>
          <a:bodyPr lIns="548640" tIns="137160" anchor="ctr"/>
          <a:lstStyle>
            <a:lvl1pPr marL="0" indent="0">
              <a:buNone/>
              <a:defRPr sz="2700" b="1" i="0">
                <a:solidFill>
                  <a:schemeClr val="bg1"/>
                </a:solidFill>
                <a:latin typeface="Times" pitchFamily="2" charset="0"/>
              </a:defRPr>
            </a:lvl1pPr>
          </a:lstStyle>
          <a:p>
            <a:r>
              <a:rPr lang="en-US"/>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4899422"/>
            <a:ext cx="4063160" cy="134492"/>
          </a:xfrm>
          <a:prstGeom prst="rect">
            <a:avLst/>
          </a:prstGeom>
        </p:spPr>
        <p:txBody>
          <a:bodyPr lIns="0" tIns="0" rIns="0" bIns="0" anchor="b"/>
          <a:lstStyle>
            <a:lvl1pPr marL="0" indent="0">
              <a:buFont typeface="Arial" panose="020B0604020202020204" pitchFamily="34" charset="0"/>
              <a:buNone/>
              <a:defRPr sz="825"/>
            </a:lvl1pPr>
          </a:lstStyle>
          <a:p>
            <a:pPr lvl="0"/>
            <a:r>
              <a:rPr lang="en-US"/>
              <a:t>[Photo credit]</a:t>
            </a:r>
          </a:p>
        </p:txBody>
      </p:sp>
    </p:spTree>
    <p:extLst>
      <p:ext uri="{BB962C8B-B14F-4D97-AF65-F5344CB8AC3E}">
        <p14:creationId xmlns:p14="http://schemas.microsoft.com/office/powerpoint/2010/main" val="17231360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583660" y="0"/>
            <a:ext cx="9144000" cy="51435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3262033" y="3039456"/>
            <a:ext cx="2619935" cy="1349664"/>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p:nvPicPr>
        <p:blipFill>
          <a:blip r:embed="rId3"/>
          <a:stretch>
            <a:fillRect/>
          </a:stretch>
        </p:blipFill>
        <p:spPr>
          <a:xfrm>
            <a:off x="3262033" y="3039456"/>
            <a:ext cx="2619935" cy="1349664"/>
          </a:xfrm>
          <a:prstGeom prst="rect">
            <a:avLst/>
          </a:prstGeom>
        </p:spPr>
      </p:pic>
    </p:spTree>
    <p:extLst>
      <p:ext uri="{BB962C8B-B14F-4D97-AF65-F5344CB8AC3E}">
        <p14:creationId xmlns:p14="http://schemas.microsoft.com/office/powerpoint/2010/main" val="1873219262"/>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9144000" cy="51435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3169539" y="3036811"/>
            <a:ext cx="2804922" cy="1352728"/>
          </a:xfrm>
          <a:prstGeom prst="rect">
            <a:avLst/>
          </a:prstGeom>
        </p:spPr>
      </p:pic>
    </p:spTree>
    <p:extLst>
      <p:ext uri="{BB962C8B-B14F-4D97-AF65-F5344CB8AC3E}">
        <p14:creationId xmlns:p14="http://schemas.microsoft.com/office/powerpoint/2010/main" val="714467234"/>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9144000" cy="51435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3103493" y="3043122"/>
            <a:ext cx="2937014" cy="1351026"/>
          </a:xfrm>
          <a:prstGeom prst="rect">
            <a:avLst/>
          </a:prstGeom>
        </p:spPr>
      </p:pic>
    </p:spTree>
    <p:extLst>
      <p:ext uri="{BB962C8B-B14F-4D97-AF65-F5344CB8AC3E}">
        <p14:creationId xmlns:p14="http://schemas.microsoft.com/office/powerpoint/2010/main" val="3689826836"/>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4899422"/>
            <a:ext cx="4063160" cy="134492"/>
          </a:xfrm>
          <a:prstGeom prst="rect">
            <a:avLst/>
          </a:prstGeom>
        </p:spPr>
        <p:txBody>
          <a:bodyPr lIns="0" tIns="0" rIns="0" bIns="0" anchor="b"/>
          <a:lstStyle>
            <a:lvl1pPr marL="0" indent="0">
              <a:buFont typeface="Arial" panose="020B0604020202020204" pitchFamily="34" charset="0"/>
              <a:buNone/>
              <a:defRPr sz="825"/>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4102626"/>
            <a:ext cx="4191000" cy="685800"/>
          </a:xfrm>
          <a:prstGeom prst="rect">
            <a:avLst/>
          </a:prstGeom>
          <a:solidFill>
            <a:schemeClr val="tx2"/>
          </a:solidFill>
        </p:spPr>
        <p:txBody>
          <a:bodyPr lIns="548640" tIns="45720" bIns="0" anchor="ctr"/>
          <a:lstStyle>
            <a:lvl1pPr marL="0" indent="0">
              <a:buNone/>
              <a:defRPr sz="27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29089725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4899422"/>
            <a:ext cx="4063160" cy="134492"/>
          </a:xfrm>
          <a:prstGeom prst="rect">
            <a:avLst/>
          </a:prstGeom>
        </p:spPr>
        <p:txBody>
          <a:bodyPr lIns="0" tIns="0" rIns="0" bIns="0" anchor="b"/>
          <a:lstStyle>
            <a:lvl1pPr marL="0" indent="0">
              <a:buFont typeface="Arial" panose="020B0604020202020204" pitchFamily="34" charset="0"/>
              <a:buNone/>
              <a:defRPr sz="825"/>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4102626"/>
            <a:ext cx="4191000" cy="6858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27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9289460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6666E-8B44-4B8A-BC01-E4A4C5CC1FD9}"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8CAAB-54AF-4C7E-9D53-E50726E0D6CE}" type="slidenum">
              <a:rPr lang="en-US" smtClean="0"/>
              <a:t>‹#›</a:t>
            </a:fld>
            <a:endParaRPr lang="en-US"/>
          </a:p>
        </p:txBody>
      </p:sp>
    </p:spTree>
    <p:extLst>
      <p:ext uri="{BB962C8B-B14F-4D97-AF65-F5344CB8AC3E}">
        <p14:creationId xmlns:p14="http://schemas.microsoft.com/office/powerpoint/2010/main" val="14709754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06666E-8B44-4B8A-BC01-E4A4C5CC1FD9}"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8CAAB-54AF-4C7E-9D53-E50726E0D6CE}" type="slidenum">
              <a:rPr lang="en-US" smtClean="0"/>
              <a:t>‹#›</a:t>
            </a:fld>
            <a:endParaRPr lang="en-US"/>
          </a:p>
        </p:txBody>
      </p:sp>
    </p:spTree>
    <p:extLst>
      <p:ext uri="{BB962C8B-B14F-4D97-AF65-F5344CB8AC3E}">
        <p14:creationId xmlns:p14="http://schemas.microsoft.com/office/powerpoint/2010/main" val="6036678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79E-C894-468A-A1B3-FFC384E1274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AD365D8-BA7E-48C1-B646-FB1BA4AC597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FB7AE57-5845-4B13-8520-59FF5D014C39}"/>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5" name="Footer Placeholder 4">
            <a:extLst>
              <a:ext uri="{FF2B5EF4-FFF2-40B4-BE49-F238E27FC236}">
                <a16:creationId xmlns:a16="http://schemas.microsoft.com/office/drawing/2014/main" id="{F9255B62-5C27-49B2-8240-65786AE7E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8DAE2-0F6B-49A0-8D74-50C7EB681571}"/>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32757529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8E59-5C53-4397-95FE-1246F7657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04AF9-996D-4117-A966-3B9F0B7A81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61185-E5EB-4C2F-9A1D-36BECEEEF93F}"/>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5" name="Footer Placeholder 4">
            <a:extLst>
              <a:ext uri="{FF2B5EF4-FFF2-40B4-BE49-F238E27FC236}">
                <a16:creationId xmlns:a16="http://schemas.microsoft.com/office/drawing/2014/main" id="{89BF8ED6-8F3E-4B1F-A327-FD1FD9341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7A39D-2683-4764-A3C6-22698468DE68}"/>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83582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583660" y="0"/>
            <a:ext cx="9144000" cy="51435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3262033" y="3039456"/>
            <a:ext cx="2619935" cy="1349664"/>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p:nvPicPr>
        <p:blipFill>
          <a:blip r:embed="rId3"/>
          <a:stretch>
            <a:fillRect/>
          </a:stretch>
        </p:blipFill>
        <p:spPr>
          <a:xfrm>
            <a:off x="3262033" y="3039456"/>
            <a:ext cx="2619935" cy="1349664"/>
          </a:xfrm>
          <a:prstGeom prst="rect">
            <a:avLst/>
          </a:prstGeom>
        </p:spPr>
      </p:pic>
    </p:spTree>
    <p:extLst>
      <p:ext uri="{BB962C8B-B14F-4D97-AF65-F5344CB8AC3E}">
        <p14:creationId xmlns:p14="http://schemas.microsoft.com/office/powerpoint/2010/main" val="3695007735"/>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E605-1A4B-4C1E-9EA5-FAB4DD3FED2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EA05193-934E-4D70-B82F-F4B8BF7EAF5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36A676-B9E9-41BB-88B5-8607D32983C0}"/>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5" name="Footer Placeholder 4">
            <a:extLst>
              <a:ext uri="{FF2B5EF4-FFF2-40B4-BE49-F238E27FC236}">
                <a16:creationId xmlns:a16="http://schemas.microsoft.com/office/drawing/2014/main" id="{936EAB3E-FF12-406D-BB73-EAC371D90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DB1C9-F7D9-4976-91F3-F2C918AB0839}"/>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24110235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0B3A-D91C-4E35-BBF1-8BC37EC40C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9F4102-13EF-43D9-A6A1-1730B42D700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B439B2-8919-4155-AFA5-A650F227EDC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FE78F0-6700-4931-A0EC-FF64A3F361DA}"/>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6" name="Footer Placeholder 5">
            <a:extLst>
              <a:ext uri="{FF2B5EF4-FFF2-40B4-BE49-F238E27FC236}">
                <a16:creationId xmlns:a16="http://schemas.microsoft.com/office/drawing/2014/main" id="{7E774961-0FFE-4D3B-BD0D-6272C4D09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3D778-EF66-4C96-A081-0A3F243231AF}"/>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29762951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CD18-422E-497C-A833-E161B772B4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3E1A9E-C76A-448E-B5D5-960261CE9DE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7569EC9-AA2C-458B-87B4-DEE0BD506FC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B0532-1465-4363-A494-89775FF4E4B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00EA922-C04E-4CFD-B77D-6D6A6E80E87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6FEE71-739A-4DB1-AA91-FF78EACF3A3C}"/>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8" name="Footer Placeholder 7">
            <a:extLst>
              <a:ext uri="{FF2B5EF4-FFF2-40B4-BE49-F238E27FC236}">
                <a16:creationId xmlns:a16="http://schemas.microsoft.com/office/drawing/2014/main" id="{1DE70B06-7008-413F-92B7-3851CDF40F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55AA4F-B970-4079-88F3-B430246DAA90}"/>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8921507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FAFF2-C532-4FFC-AC9F-FE825F027B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3093A3-3EE1-4C51-AEFD-F908BE3039B4}"/>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4" name="Footer Placeholder 3">
            <a:extLst>
              <a:ext uri="{FF2B5EF4-FFF2-40B4-BE49-F238E27FC236}">
                <a16:creationId xmlns:a16="http://schemas.microsoft.com/office/drawing/2014/main" id="{E5E8E5C7-8FD2-44CD-A16C-295673EB57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B6168B-2041-426B-91D3-EF11D633D2C1}"/>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4156574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06165-D0EB-4ACE-A03C-9A652ACAC37E}"/>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3" name="Footer Placeholder 2">
            <a:extLst>
              <a:ext uri="{FF2B5EF4-FFF2-40B4-BE49-F238E27FC236}">
                <a16:creationId xmlns:a16="http://schemas.microsoft.com/office/drawing/2014/main" id="{5D3FB830-781D-41A2-8650-9AC082B13C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3227CC-F743-45F5-9183-B387DFEC4F2B}"/>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41102459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4806-C5CD-40EA-BC29-EE5DCB33128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47F41DF-335E-4F0C-A900-924753560F7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90B337-F2CF-4B51-836D-C2B34B34238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58984C0-E2A0-43CE-9A7D-E4A79F70056D}"/>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6" name="Footer Placeholder 5">
            <a:extLst>
              <a:ext uri="{FF2B5EF4-FFF2-40B4-BE49-F238E27FC236}">
                <a16:creationId xmlns:a16="http://schemas.microsoft.com/office/drawing/2014/main" id="{B818C3F1-20C5-46B9-83C6-C3F934183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CE75F-F2B5-4C27-83DA-31188E10D426}"/>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33974599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3AD3-967E-4B9F-B7B9-7DA795C4553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93C0B3F-632B-47C6-99A3-77458900F5D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DA758AF3-248C-4B67-AB43-CDAEA2295BE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C5D15D1-F298-470C-A25B-6DDCACA14560}"/>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6" name="Footer Placeholder 5">
            <a:extLst>
              <a:ext uri="{FF2B5EF4-FFF2-40B4-BE49-F238E27FC236}">
                <a16:creationId xmlns:a16="http://schemas.microsoft.com/office/drawing/2014/main" id="{58317D7D-56C5-420C-81A2-1AD84FA87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1E717-D9A3-4BFF-9297-1B247DB540F7}"/>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1852610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9EE2-379B-4F89-A847-5D2F3B589E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71DE46-E74C-440C-ABC2-939AEA987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D5526-3C76-467A-AC9E-74DC7A2A81D2}"/>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5" name="Footer Placeholder 4">
            <a:extLst>
              <a:ext uri="{FF2B5EF4-FFF2-40B4-BE49-F238E27FC236}">
                <a16:creationId xmlns:a16="http://schemas.microsoft.com/office/drawing/2014/main" id="{8A843301-3FC2-41DF-8FA6-3181F4F2E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D8AD2-5E8F-43A2-AD8F-4293F3D8E853}"/>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41753345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195A36-7A72-4C12-A87F-F8ABC43CB6F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7A2AB4-8B2A-4AB7-9995-D22C68CCE9B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8C408-B088-446E-8D10-687E36DD930A}"/>
              </a:ext>
            </a:extLst>
          </p:cNvPr>
          <p:cNvSpPr>
            <a:spLocks noGrp="1"/>
          </p:cNvSpPr>
          <p:nvPr>
            <p:ph type="dt" sz="half" idx="10"/>
          </p:nvPr>
        </p:nvSpPr>
        <p:spPr/>
        <p:txBody>
          <a:bodyPr/>
          <a:lstStyle/>
          <a:p>
            <a:fld id="{B5EBC265-0454-4C0C-A7D2-51A5D2FB8621}" type="datetimeFigureOut">
              <a:rPr lang="en-US" smtClean="0"/>
              <a:t>6/7/2024</a:t>
            </a:fld>
            <a:endParaRPr lang="en-US"/>
          </a:p>
        </p:txBody>
      </p:sp>
      <p:sp>
        <p:nvSpPr>
          <p:cNvPr id="5" name="Footer Placeholder 4">
            <a:extLst>
              <a:ext uri="{FF2B5EF4-FFF2-40B4-BE49-F238E27FC236}">
                <a16:creationId xmlns:a16="http://schemas.microsoft.com/office/drawing/2014/main" id="{F9964399-8BDB-411A-9CE2-C6EF10642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72BC0-0AE1-4434-B545-6E0BCEF38EF0}"/>
              </a:ext>
            </a:extLst>
          </p:cNvPr>
          <p:cNvSpPr>
            <a:spLocks noGrp="1"/>
          </p:cNvSpPr>
          <p:nvPr>
            <p:ph type="sldNum" sz="quarter" idx="12"/>
          </p:nvPr>
        </p:nvSpPr>
        <p:spPr/>
        <p:txBody>
          <a:bodyPr/>
          <a:lstStyle/>
          <a:p>
            <a:fld id="{6CEFCC45-39D9-4CD7-AF61-E840BB982B28}" type="slidenum">
              <a:rPr lang="en-US" smtClean="0"/>
              <a:t>‹#›</a:t>
            </a:fld>
            <a:endParaRPr lang="en-US"/>
          </a:p>
        </p:txBody>
      </p:sp>
    </p:spTree>
    <p:extLst>
      <p:ext uri="{BB962C8B-B14F-4D97-AF65-F5344CB8AC3E}">
        <p14:creationId xmlns:p14="http://schemas.microsoft.com/office/powerpoint/2010/main" val="25200203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5713-B498-A64D-A1C3-4F5342A745C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76ED8CD-E4FF-0E4B-AFD6-7F9B3E85ADF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C2AE329-FA97-3742-8F08-4D9D72801BD4}"/>
              </a:ext>
            </a:extLst>
          </p:cNvPr>
          <p:cNvSpPr>
            <a:spLocks noGrp="1"/>
          </p:cNvSpPr>
          <p:nvPr>
            <p:ph type="dt" sz="half" idx="10"/>
          </p:nvPr>
        </p:nvSpPr>
        <p:spPr/>
        <p:txBody>
          <a:bodyPr/>
          <a:lstStyle/>
          <a:p>
            <a:fld id="{9F19602E-5551-C540-9CBA-1416F1C82577}" type="datetimeFigureOut">
              <a:rPr lang="en-US" smtClean="0"/>
              <a:t>6/7/2024</a:t>
            </a:fld>
            <a:endParaRPr lang="en-US"/>
          </a:p>
        </p:txBody>
      </p:sp>
      <p:sp>
        <p:nvSpPr>
          <p:cNvPr id="5" name="Footer Placeholder 4">
            <a:extLst>
              <a:ext uri="{FF2B5EF4-FFF2-40B4-BE49-F238E27FC236}">
                <a16:creationId xmlns:a16="http://schemas.microsoft.com/office/drawing/2014/main" id="{AF5E88A0-9D06-E845-BDB7-1A0C0331E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EDBA8-D885-F04F-8470-D131CF5D5594}"/>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314509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9144000" cy="51435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3169539" y="3036811"/>
            <a:ext cx="2804922" cy="1352728"/>
          </a:xfrm>
          <a:prstGeom prst="rect">
            <a:avLst/>
          </a:prstGeom>
        </p:spPr>
      </p:pic>
    </p:spTree>
    <p:extLst>
      <p:ext uri="{BB962C8B-B14F-4D97-AF65-F5344CB8AC3E}">
        <p14:creationId xmlns:p14="http://schemas.microsoft.com/office/powerpoint/2010/main" val="3583524737"/>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1D15-46A9-2349-9410-7419A7E25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55D7A-A53D-7B40-90DD-300D2A4C30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C0535-A1E9-9348-A0A7-C0CF938B90A5}"/>
              </a:ext>
            </a:extLst>
          </p:cNvPr>
          <p:cNvSpPr>
            <a:spLocks noGrp="1"/>
          </p:cNvSpPr>
          <p:nvPr>
            <p:ph type="dt" sz="half" idx="10"/>
          </p:nvPr>
        </p:nvSpPr>
        <p:spPr/>
        <p:txBody>
          <a:bodyPr/>
          <a:lstStyle/>
          <a:p>
            <a:fld id="{9F19602E-5551-C540-9CBA-1416F1C82577}" type="datetimeFigureOut">
              <a:rPr lang="en-US" smtClean="0"/>
              <a:t>6/7/2024</a:t>
            </a:fld>
            <a:endParaRPr lang="en-US"/>
          </a:p>
        </p:txBody>
      </p:sp>
      <p:sp>
        <p:nvSpPr>
          <p:cNvPr id="5" name="Footer Placeholder 4">
            <a:extLst>
              <a:ext uri="{FF2B5EF4-FFF2-40B4-BE49-F238E27FC236}">
                <a16:creationId xmlns:a16="http://schemas.microsoft.com/office/drawing/2014/main" id="{A885A3AD-33D3-BF40-9A4A-0DA2F5E70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73BED-FDCA-2C42-909B-7CB53861BFB5}"/>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27525104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078D-3867-F14D-84A1-6C42A8E897A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0631044-658D-8B48-B031-BB32B6EAE05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5F3ADE-568D-3E4B-9939-81AC09923FE0}"/>
              </a:ext>
            </a:extLst>
          </p:cNvPr>
          <p:cNvSpPr>
            <a:spLocks noGrp="1"/>
          </p:cNvSpPr>
          <p:nvPr>
            <p:ph type="dt" sz="half" idx="10"/>
          </p:nvPr>
        </p:nvSpPr>
        <p:spPr/>
        <p:txBody>
          <a:bodyPr/>
          <a:lstStyle/>
          <a:p>
            <a:fld id="{9F19602E-5551-C540-9CBA-1416F1C82577}" type="datetimeFigureOut">
              <a:rPr lang="en-US" smtClean="0"/>
              <a:t>6/7/2024</a:t>
            </a:fld>
            <a:endParaRPr lang="en-US"/>
          </a:p>
        </p:txBody>
      </p:sp>
      <p:sp>
        <p:nvSpPr>
          <p:cNvPr id="5" name="Footer Placeholder 4">
            <a:extLst>
              <a:ext uri="{FF2B5EF4-FFF2-40B4-BE49-F238E27FC236}">
                <a16:creationId xmlns:a16="http://schemas.microsoft.com/office/drawing/2014/main" id="{2ABFF8BD-876D-0545-9B24-2C127C4CE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BA175-E0C5-E945-B41C-BFFD3E5719FA}"/>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1287686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B546-0FAB-5E46-BC7E-DC3DC00EE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055B30-2F4A-9B4E-BD35-2EF2B0CDB7B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E1AEA1-655A-964B-BCF7-126C178C0BF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EB744C-BAA4-994E-BBAD-77FBF9A3BD96}"/>
              </a:ext>
            </a:extLst>
          </p:cNvPr>
          <p:cNvSpPr>
            <a:spLocks noGrp="1"/>
          </p:cNvSpPr>
          <p:nvPr>
            <p:ph type="dt" sz="half" idx="10"/>
          </p:nvPr>
        </p:nvSpPr>
        <p:spPr/>
        <p:txBody>
          <a:bodyPr/>
          <a:lstStyle/>
          <a:p>
            <a:fld id="{9F19602E-5551-C540-9CBA-1416F1C82577}" type="datetimeFigureOut">
              <a:rPr lang="en-US" smtClean="0"/>
              <a:t>6/7/2024</a:t>
            </a:fld>
            <a:endParaRPr lang="en-US"/>
          </a:p>
        </p:txBody>
      </p:sp>
      <p:sp>
        <p:nvSpPr>
          <p:cNvPr id="6" name="Footer Placeholder 5">
            <a:extLst>
              <a:ext uri="{FF2B5EF4-FFF2-40B4-BE49-F238E27FC236}">
                <a16:creationId xmlns:a16="http://schemas.microsoft.com/office/drawing/2014/main" id="{BFA59A47-F3B2-3B4E-B61C-1E9D718B3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864C6-198E-074D-8986-5CEAE4F66FBA}"/>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28584840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4780-AEDA-6A48-A923-094D5F50EBF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F228DE-84CB-174D-85FE-94817BE29F8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04FA6-8447-2A47-A112-543D1B56A11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19649D-F2C7-FA4C-AAB6-93C257444EF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F77AA-8A80-DB4F-BF44-A3CE1849310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440C99-8C0C-EB48-A5F4-E12D4BB7F672}"/>
              </a:ext>
            </a:extLst>
          </p:cNvPr>
          <p:cNvSpPr>
            <a:spLocks noGrp="1"/>
          </p:cNvSpPr>
          <p:nvPr>
            <p:ph type="dt" sz="half" idx="10"/>
          </p:nvPr>
        </p:nvSpPr>
        <p:spPr/>
        <p:txBody>
          <a:bodyPr/>
          <a:lstStyle/>
          <a:p>
            <a:fld id="{9F19602E-5551-C540-9CBA-1416F1C82577}" type="datetimeFigureOut">
              <a:rPr lang="en-US" smtClean="0"/>
              <a:t>6/7/2024</a:t>
            </a:fld>
            <a:endParaRPr lang="en-US"/>
          </a:p>
        </p:txBody>
      </p:sp>
      <p:sp>
        <p:nvSpPr>
          <p:cNvPr id="8" name="Footer Placeholder 7">
            <a:extLst>
              <a:ext uri="{FF2B5EF4-FFF2-40B4-BE49-F238E27FC236}">
                <a16:creationId xmlns:a16="http://schemas.microsoft.com/office/drawing/2014/main" id="{79EF8A54-B145-8447-AEE9-13A35A2170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5CCBD6-816E-5F46-9F63-BC9572DD3042}"/>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24396751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E442-67E7-D340-85C8-25B328FE40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0ED365-1F64-0E4C-A645-2A3B68A414CB}"/>
              </a:ext>
            </a:extLst>
          </p:cNvPr>
          <p:cNvSpPr>
            <a:spLocks noGrp="1"/>
          </p:cNvSpPr>
          <p:nvPr>
            <p:ph type="dt" sz="half" idx="10"/>
          </p:nvPr>
        </p:nvSpPr>
        <p:spPr/>
        <p:txBody>
          <a:bodyPr/>
          <a:lstStyle/>
          <a:p>
            <a:fld id="{9F19602E-5551-C540-9CBA-1416F1C82577}" type="datetimeFigureOut">
              <a:rPr lang="en-US" smtClean="0"/>
              <a:t>6/7/2024</a:t>
            </a:fld>
            <a:endParaRPr lang="en-US"/>
          </a:p>
        </p:txBody>
      </p:sp>
      <p:sp>
        <p:nvSpPr>
          <p:cNvPr id="4" name="Footer Placeholder 3">
            <a:extLst>
              <a:ext uri="{FF2B5EF4-FFF2-40B4-BE49-F238E27FC236}">
                <a16:creationId xmlns:a16="http://schemas.microsoft.com/office/drawing/2014/main" id="{5D6C4751-8923-434E-98EE-595F1D88C9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29AEE-34D7-2941-B75A-7587AA6C6D01}"/>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36732621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78163A-2934-9241-B823-D3FAD63E8CF6}"/>
              </a:ext>
            </a:extLst>
          </p:cNvPr>
          <p:cNvSpPr>
            <a:spLocks noGrp="1"/>
          </p:cNvSpPr>
          <p:nvPr>
            <p:ph type="dt" sz="half" idx="10"/>
          </p:nvPr>
        </p:nvSpPr>
        <p:spPr/>
        <p:txBody>
          <a:bodyPr/>
          <a:lstStyle/>
          <a:p>
            <a:fld id="{9F19602E-5551-C540-9CBA-1416F1C82577}" type="datetimeFigureOut">
              <a:rPr lang="en-US" smtClean="0"/>
              <a:t>6/7/2024</a:t>
            </a:fld>
            <a:endParaRPr lang="en-US"/>
          </a:p>
        </p:txBody>
      </p:sp>
      <p:sp>
        <p:nvSpPr>
          <p:cNvPr id="3" name="Footer Placeholder 2">
            <a:extLst>
              <a:ext uri="{FF2B5EF4-FFF2-40B4-BE49-F238E27FC236}">
                <a16:creationId xmlns:a16="http://schemas.microsoft.com/office/drawing/2014/main" id="{F0F91AE3-4562-D744-BA3C-2CC075038F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AAD422-B008-5844-B77A-08AD7DB9E021}"/>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42603648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12D5-C997-1849-B202-9CB4A3F6D30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BF75CF9-80CA-294F-AB08-8A3D3AB4F59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CAF963-E827-7246-8BF8-AED7441692A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3E6534A-4E45-074D-8B3D-C328532980B5}"/>
              </a:ext>
            </a:extLst>
          </p:cNvPr>
          <p:cNvSpPr>
            <a:spLocks noGrp="1"/>
          </p:cNvSpPr>
          <p:nvPr>
            <p:ph type="dt" sz="half" idx="10"/>
          </p:nvPr>
        </p:nvSpPr>
        <p:spPr/>
        <p:txBody>
          <a:bodyPr/>
          <a:lstStyle/>
          <a:p>
            <a:fld id="{9F19602E-5551-C540-9CBA-1416F1C82577}" type="datetimeFigureOut">
              <a:rPr lang="en-US" smtClean="0"/>
              <a:t>6/7/2024</a:t>
            </a:fld>
            <a:endParaRPr lang="en-US"/>
          </a:p>
        </p:txBody>
      </p:sp>
      <p:sp>
        <p:nvSpPr>
          <p:cNvPr id="6" name="Footer Placeholder 5">
            <a:extLst>
              <a:ext uri="{FF2B5EF4-FFF2-40B4-BE49-F238E27FC236}">
                <a16:creationId xmlns:a16="http://schemas.microsoft.com/office/drawing/2014/main" id="{B8A6A7CB-D3D2-EE4E-9703-D127A4A284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E8DF8-0EA9-4B43-881F-5AB10394547D}"/>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3528529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D1DF1-3647-724B-BC8D-2D8A5FDF72A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29B96D4-CE6B-4C47-8ACC-F5C6DB51520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30A2639-2ABE-CA41-857E-A3D00EA30AB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10F5A8C-A7FA-5048-96E2-79915CFB41F3}"/>
              </a:ext>
            </a:extLst>
          </p:cNvPr>
          <p:cNvSpPr>
            <a:spLocks noGrp="1"/>
          </p:cNvSpPr>
          <p:nvPr>
            <p:ph type="dt" sz="half" idx="10"/>
          </p:nvPr>
        </p:nvSpPr>
        <p:spPr/>
        <p:txBody>
          <a:bodyPr/>
          <a:lstStyle/>
          <a:p>
            <a:fld id="{9F19602E-5551-C540-9CBA-1416F1C82577}" type="datetimeFigureOut">
              <a:rPr lang="en-US" smtClean="0"/>
              <a:t>6/7/2024</a:t>
            </a:fld>
            <a:endParaRPr lang="en-US"/>
          </a:p>
        </p:txBody>
      </p:sp>
      <p:sp>
        <p:nvSpPr>
          <p:cNvPr id="6" name="Footer Placeholder 5">
            <a:extLst>
              <a:ext uri="{FF2B5EF4-FFF2-40B4-BE49-F238E27FC236}">
                <a16:creationId xmlns:a16="http://schemas.microsoft.com/office/drawing/2014/main" id="{CBDC4AE9-5F8D-2744-AF63-5BE1C126C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5DF0C6-F685-AE4A-95CB-418FDE8C53A7}"/>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29767978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A6A4-7853-D440-A653-2E0B3CCF24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77512A-A5DD-7146-88C1-3AF0E852EC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5BB50-E7E6-954F-A3F0-DBB0BC2F0096}"/>
              </a:ext>
            </a:extLst>
          </p:cNvPr>
          <p:cNvSpPr>
            <a:spLocks noGrp="1"/>
          </p:cNvSpPr>
          <p:nvPr>
            <p:ph type="dt" sz="half" idx="10"/>
          </p:nvPr>
        </p:nvSpPr>
        <p:spPr/>
        <p:txBody>
          <a:bodyPr/>
          <a:lstStyle/>
          <a:p>
            <a:fld id="{9F19602E-5551-C540-9CBA-1416F1C82577}" type="datetimeFigureOut">
              <a:rPr lang="en-US" smtClean="0"/>
              <a:t>6/7/2024</a:t>
            </a:fld>
            <a:endParaRPr lang="en-US"/>
          </a:p>
        </p:txBody>
      </p:sp>
      <p:sp>
        <p:nvSpPr>
          <p:cNvPr id="5" name="Footer Placeholder 4">
            <a:extLst>
              <a:ext uri="{FF2B5EF4-FFF2-40B4-BE49-F238E27FC236}">
                <a16:creationId xmlns:a16="http://schemas.microsoft.com/office/drawing/2014/main" id="{32A95697-315F-DE43-9AEA-26951F958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24873-5A91-A041-819C-827456D92006}"/>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13301866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C30376-1AB1-1943-B8BD-FA4A5F41344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7BF411-DFAA-994B-BDED-43BB5BEE66D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C28D4-25A0-EB42-B4EF-22062FD1153F}"/>
              </a:ext>
            </a:extLst>
          </p:cNvPr>
          <p:cNvSpPr>
            <a:spLocks noGrp="1"/>
          </p:cNvSpPr>
          <p:nvPr>
            <p:ph type="dt" sz="half" idx="10"/>
          </p:nvPr>
        </p:nvSpPr>
        <p:spPr/>
        <p:txBody>
          <a:bodyPr/>
          <a:lstStyle/>
          <a:p>
            <a:fld id="{9F19602E-5551-C540-9CBA-1416F1C82577}" type="datetimeFigureOut">
              <a:rPr lang="en-US" smtClean="0"/>
              <a:t>6/7/2024</a:t>
            </a:fld>
            <a:endParaRPr lang="en-US"/>
          </a:p>
        </p:txBody>
      </p:sp>
      <p:sp>
        <p:nvSpPr>
          <p:cNvPr id="5" name="Footer Placeholder 4">
            <a:extLst>
              <a:ext uri="{FF2B5EF4-FFF2-40B4-BE49-F238E27FC236}">
                <a16:creationId xmlns:a16="http://schemas.microsoft.com/office/drawing/2014/main" id="{A1DF2569-7550-4A41-9CAF-ED9886CFF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DDE37-BC69-1E44-95C2-1C43DEC8C7EE}"/>
              </a:ext>
            </a:extLst>
          </p:cNvPr>
          <p:cNvSpPr>
            <a:spLocks noGrp="1"/>
          </p:cNvSpPr>
          <p:nvPr>
            <p:ph type="sldNum" sz="quarter" idx="12"/>
          </p:nvPr>
        </p:nvSpPr>
        <p:spPr/>
        <p:txBody>
          <a:bodyPr/>
          <a:lstStyle/>
          <a:p>
            <a:fld id="{F50300D7-F39D-4244-BF52-BF66C0C346A1}" type="slidenum">
              <a:rPr lang="en-US" smtClean="0"/>
              <a:t>‹#›</a:t>
            </a:fld>
            <a:endParaRPr lang="en-US"/>
          </a:p>
        </p:txBody>
      </p:sp>
    </p:spTree>
    <p:extLst>
      <p:ext uri="{BB962C8B-B14F-4D97-AF65-F5344CB8AC3E}">
        <p14:creationId xmlns:p14="http://schemas.microsoft.com/office/powerpoint/2010/main" val="111198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9144000" cy="51435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58863"/>
            <a:ext cx="6858000" cy="1790700"/>
          </a:xfrm>
          <a:prstGeom prst="rect">
            <a:avLst/>
          </a:prstGeom>
        </p:spPr>
        <p:txBody>
          <a:bodyPr anchor="b">
            <a:normAutofit/>
          </a:bodyPr>
          <a:lstStyle>
            <a:lvl1pPr algn="ctr">
              <a:defRPr sz="4125"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3103493" y="3043122"/>
            <a:ext cx="2937014" cy="1351026"/>
          </a:xfrm>
          <a:prstGeom prst="rect">
            <a:avLst/>
          </a:prstGeom>
        </p:spPr>
      </p:pic>
    </p:spTree>
    <p:extLst>
      <p:ext uri="{BB962C8B-B14F-4D97-AF65-F5344CB8AC3E}">
        <p14:creationId xmlns:p14="http://schemas.microsoft.com/office/powerpoint/2010/main" val="42585319"/>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A37C-6CB3-4E91-B6E7-691C84E2503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727C30E-2DAD-4883-B0A1-5AE4AEC0479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183E9D-614C-407C-B400-E1BC2698C648}"/>
              </a:ext>
            </a:extLst>
          </p:cNvPr>
          <p:cNvSpPr>
            <a:spLocks noGrp="1"/>
          </p:cNvSpPr>
          <p:nvPr>
            <p:ph type="dt" sz="half" idx="10"/>
          </p:nvPr>
        </p:nvSpPr>
        <p:spPr/>
        <p:txBody>
          <a:bodyPr/>
          <a:lstStyle/>
          <a:p>
            <a:fld id="{E8A2D0AC-9B35-4278-A239-2390BEF29EEC}" type="datetimeFigureOut">
              <a:rPr lang="en-GB" smtClean="0"/>
              <a:t>07/06/2024</a:t>
            </a:fld>
            <a:endParaRPr lang="en-GB"/>
          </a:p>
        </p:txBody>
      </p:sp>
      <p:sp>
        <p:nvSpPr>
          <p:cNvPr id="5" name="Footer Placeholder 4">
            <a:extLst>
              <a:ext uri="{FF2B5EF4-FFF2-40B4-BE49-F238E27FC236}">
                <a16:creationId xmlns:a16="http://schemas.microsoft.com/office/drawing/2014/main" id="{D71FA45C-E091-4914-AAF6-ABA914E8EA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0FAEA4-0C03-41FD-9AFB-7FFEBF2B5541}"/>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2834550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DAB4-3024-4059-A0BF-2F22FFD66B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0A5687-6D79-4171-B57E-CEFC480296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58A426-ACCD-45B8-8374-3FC407077E01}"/>
              </a:ext>
            </a:extLst>
          </p:cNvPr>
          <p:cNvSpPr>
            <a:spLocks noGrp="1"/>
          </p:cNvSpPr>
          <p:nvPr>
            <p:ph type="dt" sz="half" idx="10"/>
          </p:nvPr>
        </p:nvSpPr>
        <p:spPr/>
        <p:txBody>
          <a:bodyPr/>
          <a:lstStyle/>
          <a:p>
            <a:fld id="{E8A2D0AC-9B35-4278-A239-2390BEF29EEC}" type="datetimeFigureOut">
              <a:rPr lang="en-GB" smtClean="0"/>
              <a:t>07/06/2024</a:t>
            </a:fld>
            <a:endParaRPr lang="en-GB"/>
          </a:p>
        </p:txBody>
      </p:sp>
      <p:sp>
        <p:nvSpPr>
          <p:cNvPr id="5" name="Footer Placeholder 4">
            <a:extLst>
              <a:ext uri="{FF2B5EF4-FFF2-40B4-BE49-F238E27FC236}">
                <a16:creationId xmlns:a16="http://schemas.microsoft.com/office/drawing/2014/main" id="{4876A8D4-066E-4C7F-8CD4-025D7026EA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B88730-885A-4E5D-A757-6F3230B528C2}"/>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34540963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B310-BC38-42DF-A5C6-F11E9AFED5A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55A1C9-E87F-4F46-9F8F-811D8611D17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5B1ED5-892F-4866-B9A8-B4EED8142539}"/>
              </a:ext>
            </a:extLst>
          </p:cNvPr>
          <p:cNvSpPr>
            <a:spLocks noGrp="1"/>
          </p:cNvSpPr>
          <p:nvPr>
            <p:ph type="dt" sz="half" idx="10"/>
          </p:nvPr>
        </p:nvSpPr>
        <p:spPr/>
        <p:txBody>
          <a:bodyPr/>
          <a:lstStyle/>
          <a:p>
            <a:fld id="{E8A2D0AC-9B35-4278-A239-2390BEF29EEC}" type="datetimeFigureOut">
              <a:rPr lang="en-GB" smtClean="0"/>
              <a:t>07/06/2024</a:t>
            </a:fld>
            <a:endParaRPr lang="en-GB"/>
          </a:p>
        </p:txBody>
      </p:sp>
      <p:sp>
        <p:nvSpPr>
          <p:cNvPr id="5" name="Footer Placeholder 4">
            <a:extLst>
              <a:ext uri="{FF2B5EF4-FFF2-40B4-BE49-F238E27FC236}">
                <a16:creationId xmlns:a16="http://schemas.microsoft.com/office/drawing/2014/main" id="{D4FC9177-5979-4223-9344-11B61A1690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B1D54F-B009-47F3-9030-648597C08AA4}"/>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12966269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C8A0B-69B3-4C83-9199-5FDBF15255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5697F1-E630-4E09-B4F7-2B41BF64947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C3F60F-3445-42E6-8CBB-7FA13888080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626822C-28F9-4690-8240-597A6891E6D0}"/>
              </a:ext>
            </a:extLst>
          </p:cNvPr>
          <p:cNvSpPr>
            <a:spLocks noGrp="1"/>
          </p:cNvSpPr>
          <p:nvPr>
            <p:ph type="dt" sz="half" idx="10"/>
          </p:nvPr>
        </p:nvSpPr>
        <p:spPr/>
        <p:txBody>
          <a:bodyPr/>
          <a:lstStyle/>
          <a:p>
            <a:fld id="{E8A2D0AC-9B35-4278-A239-2390BEF29EEC}" type="datetimeFigureOut">
              <a:rPr lang="en-GB" smtClean="0"/>
              <a:t>07/06/2024</a:t>
            </a:fld>
            <a:endParaRPr lang="en-GB"/>
          </a:p>
        </p:txBody>
      </p:sp>
      <p:sp>
        <p:nvSpPr>
          <p:cNvPr id="6" name="Footer Placeholder 5">
            <a:extLst>
              <a:ext uri="{FF2B5EF4-FFF2-40B4-BE49-F238E27FC236}">
                <a16:creationId xmlns:a16="http://schemas.microsoft.com/office/drawing/2014/main" id="{178940A9-2CBD-46FF-8F0C-577AED1199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9B678D-6B2E-42EE-BDB3-2AD677E2B391}"/>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34475853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6381-50C2-4559-8731-0E992FE2AA3B}"/>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A94C0E-D394-4473-9AD1-402D0BFE70A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59DD23C-AD64-469C-8108-ED034EE14AF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EBE29B-5151-453F-A5CE-9D4C6C2E4AC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6F82778-5C53-4FDE-8807-55BCD75EC6E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38E3E3-52DD-490D-A2AA-40AD4E15BB38}"/>
              </a:ext>
            </a:extLst>
          </p:cNvPr>
          <p:cNvSpPr>
            <a:spLocks noGrp="1"/>
          </p:cNvSpPr>
          <p:nvPr>
            <p:ph type="dt" sz="half" idx="10"/>
          </p:nvPr>
        </p:nvSpPr>
        <p:spPr/>
        <p:txBody>
          <a:bodyPr/>
          <a:lstStyle/>
          <a:p>
            <a:fld id="{E8A2D0AC-9B35-4278-A239-2390BEF29EEC}" type="datetimeFigureOut">
              <a:rPr lang="en-GB" smtClean="0"/>
              <a:t>07/06/2024</a:t>
            </a:fld>
            <a:endParaRPr lang="en-GB"/>
          </a:p>
        </p:txBody>
      </p:sp>
      <p:sp>
        <p:nvSpPr>
          <p:cNvPr id="8" name="Footer Placeholder 7">
            <a:extLst>
              <a:ext uri="{FF2B5EF4-FFF2-40B4-BE49-F238E27FC236}">
                <a16:creationId xmlns:a16="http://schemas.microsoft.com/office/drawing/2014/main" id="{119F3786-FF28-4976-AE63-980B770F659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ADBD61-0D92-41C2-A773-E7DB62C90543}"/>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25473421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6D39-5CDE-441F-8949-ECF9894512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4C02FA-11E4-4755-87AC-8B8DF7A0171E}"/>
              </a:ext>
            </a:extLst>
          </p:cNvPr>
          <p:cNvSpPr>
            <a:spLocks noGrp="1"/>
          </p:cNvSpPr>
          <p:nvPr>
            <p:ph type="dt" sz="half" idx="10"/>
          </p:nvPr>
        </p:nvSpPr>
        <p:spPr/>
        <p:txBody>
          <a:bodyPr/>
          <a:lstStyle/>
          <a:p>
            <a:fld id="{E8A2D0AC-9B35-4278-A239-2390BEF29EEC}" type="datetimeFigureOut">
              <a:rPr lang="en-GB" smtClean="0"/>
              <a:t>07/06/2024</a:t>
            </a:fld>
            <a:endParaRPr lang="en-GB"/>
          </a:p>
        </p:txBody>
      </p:sp>
      <p:sp>
        <p:nvSpPr>
          <p:cNvPr id="4" name="Footer Placeholder 3">
            <a:extLst>
              <a:ext uri="{FF2B5EF4-FFF2-40B4-BE49-F238E27FC236}">
                <a16:creationId xmlns:a16="http://schemas.microsoft.com/office/drawing/2014/main" id="{3702A0EB-1DC2-4F07-9A72-CC6D1B501A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EFA4BC-E853-42C6-9D31-D8C4DE980577}"/>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34639551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DA1A58-ADD1-496B-B583-724458576E57}"/>
              </a:ext>
            </a:extLst>
          </p:cNvPr>
          <p:cNvSpPr>
            <a:spLocks noGrp="1"/>
          </p:cNvSpPr>
          <p:nvPr>
            <p:ph type="dt" sz="half" idx="10"/>
          </p:nvPr>
        </p:nvSpPr>
        <p:spPr/>
        <p:txBody>
          <a:bodyPr/>
          <a:lstStyle/>
          <a:p>
            <a:fld id="{E8A2D0AC-9B35-4278-A239-2390BEF29EEC}" type="datetimeFigureOut">
              <a:rPr lang="en-GB" smtClean="0"/>
              <a:t>07/06/2024</a:t>
            </a:fld>
            <a:endParaRPr lang="en-GB"/>
          </a:p>
        </p:txBody>
      </p:sp>
      <p:sp>
        <p:nvSpPr>
          <p:cNvPr id="3" name="Footer Placeholder 2">
            <a:extLst>
              <a:ext uri="{FF2B5EF4-FFF2-40B4-BE49-F238E27FC236}">
                <a16:creationId xmlns:a16="http://schemas.microsoft.com/office/drawing/2014/main" id="{F9E51F19-5DFF-42C0-A9A7-65B33229D2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073A17E-A5A8-4416-8CA5-DF8CB2E29C6F}"/>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5171399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E0E4F-2300-4EEA-973B-3E6176D1D75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D6C582-2716-4924-AA8B-E91FB68EFAC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3D5829-5045-4DA3-A64F-67A123B63AC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ECA11E6-DF3B-47A8-AF54-0CE42326A37B}"/>
              </a:ext>
            </a:extLst>
          </p:cNvPr>
          <p:cNvSpPr>
            <a:spLocks noGrp="1"/>
          </p:cNvSpPr>
          <p:nvPr>
            <p:ph type="dt" sz="half" idx="10"/>
          </p:nvPr>
        </p:nvSpPr>
        <p:spPr/>
        <p:txBody>
          <a:bodyPr/>
          <a:lstStyle/>
          <a:p>
            <a:fld id="{E8A2D0AC-9B35-4278-A239-2390BEF29EEC}" type="datetimeFigureOut">
              <a:rPr lang="en-GB" smtClean="0"/>
              <a:t>07/06/2024</a:t>
            </a:fld>
            <a:endParaRPr lang="en-GB"/>
          </a:p>
        </p:txBody>
      </p:sp>
      <p:sp>
        <p:nvSpPr>
          <p:cNvPr id="6" name="Footer Placeholder 5">
            <a:extLst>
              <a:ext uri="{FF2B5EF4-FFF2-40B4-BE49-F238E27FC236}">
                <a16:creationId xmlns:a16="http://schemas.microsoft.com/office/drawing/2014/main" id="{65F27336-08F2-45E7-B6AA-1F8CF91B91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3AFDDB-A60F-4407-85CD-DF78F7843D7B}"/>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27987667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9201-2D80-4CDA-88F9-DF3F190AFBB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10FDDF-9E98-448E-8471-B52790BB2E4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4F372DD-F670-4EB2-8C19-F714DB5FBF7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11519A8-CD8C-48F3-8C7F-FBC29C64DEDC}"/>
              </a:ext>
            </a:extLst>
          </p:cNvPr>
          <p:cNvSpPr>
            <a:spLocks noGrp="1"/>
          </p:cNvSpPr>
          <p:nvPr>
            <p:ph type="dt" sz="half" idx="10"/>
          </p:nvPr>
        </p:nvSpPr>
        <p:spPr/>
        <p:txBody>
          <a:bodyPr/>
          <a:lstStyle/>
          <a:p>
            <a:fld id="{E8A2D0AC-9B35-4278-A239-2390BEF29EEC}" type="datetimeFigureOut">
              <a:rPr lang="en-GB" smtClean="0"/>
              <a:t>07/06/2024</a:t>
            </a:fld>
            <a:endParaRPr lang="en-GB"/>
          </a:p>
        </p:txBody>
      </p:sp>
      <p:sp>
        <p:nvSpPr>
          <p:cNvPr id="6" name="Footer Placeholder 5">
            <a:extLst>
              <a:ext uri="{FF2B5EF4-FFF2-40B4-BE49-F238E27FC236}">
                <a16:creationId xmlns:a16="http://schemas.microsoft.com/office/drawing/2014/main" id="{920AC63E-4E7C-4D2C-BE2E-5C50D4F525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32B463-3A60-4BF0-978B-50C24D905A91}"/>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18929686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8F019-67BD-4159-B28E-C56FE0F897A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7956C8-0490-4D4A-BD72-6D6AF6AEE8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1AB19D-30B8-474A-B6F2-9BEFA8D4B939}"/>
              </a:ext>
            </a:extLst>
          </p:cNvPr>
          <p:cNvSpPr>
            <a:spLocks noGrp="1"/>
          </p:cNvSpPr>
          <p:nvPr>
            <p:ph type="dt" sz="half" idx="10"/>
          </p:nvPr>
        </p:nvSpPr>
        <p:spPr/>
        <p:txBody>
          <a:bodyPr/>
          <a:lstStyle/>
          <a:p>
            <a:fld id="{E8A2D0AC-9B35-4278-A239-2390BEF29EEC}" type="datetimeFigureOut">
              <a:rPr lang="en-GB" smtClean="0"/>
              <a:t>07/06/2024</a:t>
            </a:fld>
            <a:endParaRPr lang="en-GB"/>
          </a:p>
        </p:txBody>
      </p:sp>
      <p:sp>
        <p:nvSpPr>
          <p:cNvPr id="5" name="Footer Placeholder 4">
            <a:extLst>
              <a:ext uri="{FF2B5EF4-FFF2-40B4-BE49-F238E27FC236}">
                <a16:creationId xmlns:a16="http://schemas.microsoft.com/office/drawing/2014/main" id="{315FF99F-9790-4F6F-AB47-96D17D42AF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A1D1CC-B2BD-461F-97F5-F42F3D531590}"/>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392979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4899422"/>
            <a:ext cx="4063160" cy="134492"/>
          </a:xfrm>
          <a:prstGeom prst="rect">
            <a:avLst/>
          </a:prstGeom>
        </p:spPr>
        <p:txBody>
          <a:bodyPr lIns="0" tIns="0" rIns="0" bIns="0" anchor="b"/>
          <a:lstStyle>
            <a:lvl1pPr marL="0" indent="0">
              <a:buFont typeface="Arial" panose="020B0604020202020204" pitchFamily="34" charset="0"/>
              <a:buNone/>
              <a:defRPr sz="825"/>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4102626"/>
            <a:ext cx="4191000" cy="685800"/>
          </a:xfrm>
          <a:prstGeom prst="rect">
            <a:avLst/>
          </a:prstGeom>
          <a:solidFill>
            <a:schemeClr val="tx2"/>
          </a:solidFill>
        </p:spPr>
        <p:txBody>
          <a:bodyPr lIns="548640" tIns="45720" bIns="0" anchor="ctr"/>
          <a:lstStyle>
            <a:lvl1pPr marL="0" indent="0">
              <a:buNone/>
              <a:defRPr sz="27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5629955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CC3331-BF6D-46F8-9C0C-265323E6442B}"/>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B50C30-A98E-47E5-8334-5C51FD9AA4E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3D271D-5F59-43A6-857F-A2658C9CCD85}"/>
              </a:ext>
            </a:extLst>
          </p:cNvPr>
          <p:cNvSpPr>
            <a:spLocks noGrp="1"/>
          </p:cNvSpPr>
          <p:nvPr>
            <p:ph type="dt" sz="half" idx="10"/>
          </p:nvPr>
        </p:nvSpPr>
        <p:spPr/>
        <p:txBody>
          <a:bodyPr/>
          <a:lstStyle/>
          <a:p>
            <a:fld id="{E8A2D0AC-9B35-4278-A239-2390BEF29EEC}" type="datetimeFigureOut">
              <a:rPr lang="en-GB" smtClean="0"/>
              <a:t>07/06/2024</a:t>
            </a:fld>
            <a:endParaRPr lang="en-GB"/>
          </a:p>
        </p:txBody>
      </p:sp>
      <p:sp>
        <p:nvSpPr>
          <p:cNvPr id="5" name="Footer Placeholder 4">
            <a:extLst>
              <a:ext uri="{FF2B5EF4-FFF2-40B4-BE49-F238E27FC236}">
                <a16:creationId xmlns:a16="http://schemas.microsoft.com/office/drawing/2014/main" id="{A91E2151-27A3-4E3D-9E4C-61FCB063E3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8A4A45-AB7E-4D2F-B799-D67714264C58}"/>
              </a:ext>
            </a:extLst>
          </p:cNvPr>
          <p:cNvSpPr>
            <a:spLocks noGrp="1"/>
          </p:cNvSpPr>
          <p:nvPr>
            <p:ph type="sldNum" sz="quarter" idx="12"/>
          </p:nvPr>
        </p:nvSpPr>
        <p:spPr/>
        <p:txBody>
          <a:bodyPr/>
          <a:lstStyle/>
          <a:p>
            <a:fld id="{8EF67F41-BE3C-457D-B025-10FD727167DE}" type="slidenum">
              <a:rPr lang="en-GB" smtClean="0"/>
              <a:t>‹#›</a:t>
            </a:fld>
            <a:endParaRPr lang="en-GB"/>
          </a:p>
        </p:txBody>
      </p:sp>
    </p:spTree>
    <p:extLst>
      <p:ext uri="{BB962C8B-B14F-4D97-AF65-F5344CB8AC3E}">
        <p14:creationId xmlns:p14="http://schemas.microsoft.com/office/powerpoint/2010/main" val="42407668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normAutofit/>
          </a:bodyPr>
          <a:lstStyle>
            <a:lvl1pPr>
              <a:defRPr sz="1050"/>
            </a:lvl1pPr>
          </a:lstStyle>
          <a:p>
            <a:endParaRPr lang="en-US"/>
          </a:p>
        </p:txBody>
      </p:sp>
    </p:spTree>
    <p:extLst>
      <p:ext uri="{BB962C8B-B14F-4D97-AF65-F5344CB8AC3E}">
        <p14:creationId xmlns:p14="http://schemas.microsoft.com/office/powerpoint/2010/main" val="422271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8527161" y="4717825"/>
            <a:ext cx="59546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50"/>
              <a:t> </a:t>
            </a:r>
            <a:r>
              <a:rPr lang="en-US" sz="1125" b="0" i="1">
                <a:solidFill>
                  <a:schemeClr val="accent2"/>
                </a:solidFill>
              </a:rPr>
              <a:t>/</a:t>
            </a:r>
            <a:r>
              <a:rPr lang="en-US" sz="1350">
                <a:solidFill>
                  <a:schemeClr val="tx1"/>
                </a:solidFill>
              </a:rPr>
              <a:t> </a:t>
            </a:r>
            <a:fld id="{67670A0D-E481-4943-8BB9-3DE314317743}" type="slidenum">
              <a:rPr lang="en-US" sz="900" smtClean="0">
                <a:solidFill>
                  <a:schemeClr val="tx1"/>
                </a:solidFill>
              </a:rPr>
              <a:pPr algn="l"/>
              <a:t>‹#›</a:t>
            </a:fld>
            <a:endParaRPr lang="en-US" sz="90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4"/>
          <a:stretch>
            <a:fillRect/>
          </a:stretch>
        </p:blipFill>
        <p:spPr>
          <a:xfrm>
            <a:off x="8320729" y="4769644"/>
            <a:ext cx="260477" cy="143627"/>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p:nvSpPr>
        <p:spPr>
          <a:xfrm>
            <a:off x="8527161" y="4717825"/>
            <a:ext cx="59546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50"/>
              <a:t> </a:t>
            </a:r>
            <a:r>
              <a:rPr lang="en-US" sz="1125" b="0" i="1">
                <a:solidFill>
                  <a:schemeClr val="accent2"/>
                </a:solidFill>
              </a:rPr>
              <a:t>/</a:t>
            </a:r>
            <a:r>
              <a:rPr lang="en-US" sz="1350">
                <a:solidFill>
                  <a:schemeClr val="tx1"/>
                </a:solidFill>
              </a:rPr>
              <a:t> </a:t>
            </a:r>
            <a:fld id="{67670A0D-E481-4943-8BB9-3DE314317743}" type="slidenum">
              <a:rPr lang="en-US" sz="900" smtClean="0">
                <a:solidFill>
                  <a:schemeClr val="tx1"/>
                </a:solidFill>
              </a:rPr>
              <a:pPr algn="l"/>
              <a:t>‹#›</a:t>
            </a:fld>
            <a:endParaRPr lang="en-US" sz="90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p:nvPicPr>
        <p:blipFill>
          <a:blip r:embed="rId14"/>
          <a:stretch>
            <a:fillRect/>
          </a:stretch>
        </p:blipFill>
        <p:spPr>
          <a:xfrm>
            <a:off x="8320729" y="4769644"/>
            <a:ext cx="260477" cy="143627"/>
          </a:xfrm>
          <a:prstGeom prst="rect">
            <a:avLst/>
          </a:prstGeom>
        </p:spPr>
      </p:pic>
    </p:spTree>
    <p:extLst>
      <p:ext uri="{BB962C8B-B14F-4D97-AF65-F5344CB8AC3E}">
        <p14:creationId xmlns:p14="http://schemas.microsoft.com/office/powerpoint/2010/main" val="4258506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32F10-0BFB-4714-A4F3-4C82ECA893E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D7A6D2-F982-49A6-99E6-5D6AB94F27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C4AD4-BEEC-4D54-807F-276D879F051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5EBC265-0454-4C0C-A7D2-51A5D2FB8621}" type="datetimeFigureOut">
              <a:rPr lang="en-US" smtClean="0"/>
              <a:t>6/7/2024</a:t>
            </a:fld>
            <a:endParaRPr lang="en-US"/>
          </a:p>
        </p:txBody>
      </p:sp>
      <p:sp>
        <p:nvSpPr>
          <p:cNvPr id="5" name="Footer Placeholder 4">
            <a:extLst>
              <a:ext uri="{FF2B5EF4-FFF2-40B4-BE49-F238E27FC236}">
                <a16:creationId xmlns:a16="http://schemas.microsoft.com/office/drawing/2014/main" id="{9DC23502-1E9B-4A98-85B9-1158E7F3E89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334174-71B3-47D7-8354-F99738780E9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CEFCC45-39D9-4CD7-AF61-E840BB982B28}" type="slidenum">
              <a:rPr lang="en-US" smtClean="0"/>
              <a:t>‹#›</a:t>
            </a:fld>
            <a:endParaRPr lang="en-US"/>
          </a:p>
        </p:txBody>
      </p:sp>
    </p:spTree>
    <p:extLst>
      <p:ext uri="{BB962C8B-B14F-4D97-AF65-F5344CB8AC3E}">
        <p14:creationId xmlns:p14="http://schemas.microsoft.com/office/powerpoint/2010/main" val="2070738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8527161" y="4717825"/>
            <a:ext cx="59546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50"/>
              <a:t> </a:t>
            </a:r>
            <a:r>
              <a:rPr lang="en-US" sz="1125" b="0" i="1">
                <a:solidFill>
                  <a:schemeClr val="accent2"/>
                </a:solidFill>
              </a:rPr>
              <a:t>/</a:t>
            </a:r>
            <a:r>
              <a:rPr lang="en-US" sz="1350">
                <a:solidFill>
                  <a:schemeClr val="tx1"/>
                </a:solidFill>
              </a:rPr>
              <a:t> </a:t>
            </a:r>
            <a:fld id="{67670A0D-E481-4943-8BB9-3DE314317743}" type="slidenum">
              <a:rPr lang="en-US" sz="900" smtClean="0">
                <a:solidFill>
                  <a:schemeClr val="tx1"/>
                </a:solidFill>
              </a:rPr>
              <a:pPr algn="l"/>
              <a:t>‹#›</a:t>
            </a:fld>
            <a:endParaRPr lang="en-US" sz="90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3"/>
          <a:stretch>
            <a:fillRect/>
          </a:stretch>
        </p:blipFill>
        <p:spPr>
          <a:xfrm>
            <a:off x="8320729" y="4769644"/>
            <a:ext cx="260477" cy="143627"/>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p:nvSpPr>
        <p:spPr>
          <a:xfrm>
            <a:off x="8527161" y="4717825"/>
            <a:ext cx="59546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50"/>
              <a:t> </a:t>
            </a:r>
            <a:r>
              <a:rPr lang="en-US" sz="1125" b="0" i="1">
                <a:solidFill>
                  <a:schemeClr val="accent2"/>
                </a:solidFill>
              </a:rPr>
              <a:t>/</a:t>
            </a:r>
            <a:r>
              <a:rPr lang="en-US" sz="1350">
                <a:solidFill>
                  <a:schemeClr val="tx1"/>
                </a:solidFill>
              </a:rPr>
              <a:t> </a:t>
            </a:r>
            <a:fld id="{67670A0D-E481-4943-8BB9-3DE314317743}" type="slidenum">
              <a:rPr lang="en-US" sz="900" smtClean="0">
                <a:solidFill>
                  <a:schemeClr val="tx1"/>
                </a:solidFill>
              </a:rPr>
              <a:pPr algn="l"/>
              <a:t>‹#›</a:t>
            </a:fld>
            <a:endParaRPr lang="en-US" sz="90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p:nvPicPr>
        <p:blipFill>
          <a:blip r:embed="rId13"/>
          <a:stretch>
            <a:fillRect/>
          </a:stretch>
        </p:blipFill>
        <p:spPr>
          <a:xfrm>
            <a:off x="8320729" y="4769644"/>
            <a:ext cx="260477" cy="143627"/>
          </a:xfrm>
          <a:prstGeom prst="rect">
            <a:avLst/>
          </a:prstGeom>
        </p:spPr>
      </p:pic>
    </p:spTree>
    <p:extLst>
      <p:ext uri="{BB962C8B-B14F-4D97-AF65-F5344CB8AC3E}">
        <p14:creationId xmlns:p14="http://schemas.microsoft.com/office/powerpoint/2010/main" val="287571279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32F10-0BFB-4714-A4F3-4C82ECA893E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D7A6D2-F982-49A6-99E6-5D6AB94F27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C4AD4-BEEC-4D54-807F-276D879F051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5EBC265-0454-4C0C-A7D2-51A5D2FB8621}" type="datetimeFigureOut">
              <a:rPr lang="en-US" smtClean="0"/>
              <a:t>6/7/2024</a:t>
            </a:fld>
            <a:endParaRPr lang="en-US"/>
          </a:p>
        </p:txBody>
      </p:sp>
      <p:sp>
        <p:nvSpPr>
          <p:cNvPr id="5" name="Footer Placeholder 4">
            <a:extLst>
              <a:ext uri="{FF2B5EF4-FFF2-40B4-BE49-F238E27FC236}">
                <a16:creationId xmlns:a16="http://schemas.microsoft.com/office/drawing/2014/main" id="{9DC23502-1E9B-4A98-85B9-1158E7F3E89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334174-71B3-47D7-8354-F99738780E9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CEFCC45-39D9-4CD7-AF61-E840BB982B28}" type="slidenum">
              <a:rPr lang="en-US" smtClean="0"/>
              <a:t>‹#›</a:t>
            </a:fld>
            <a:endParaRPr lang="en-US"/>
          </a:p>
        </p:txBody>
      </p:sp>
    </p:spTree>
    <p:extLst>
      <p:ext uri="{BB962C8B-B14F-4D97-AF65-F5344CB8AC3E}">
        <p14:creationId xmlns:p14="http://schemas.microsoft.com/office/powerpoint/2010/main" val="29177092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8527161" y="4717825"/>
            <a:ext cx="59546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50"/>
              <a:t> </a:t>
            </a:r>
            <a:r>
              <a:rPr lang="en-US" sz="1125" b="0" i="1">
                <a:solidFill>
                  <a:schemeClr val="accent2"/>
                </a:solidFill>
              </a:rPr>
              <a:t>/</a:t>
            </a:r>
            <a:r>
              <a:rPr lang="en-US" sz="1350">
                <a:solidFill>
                  <a:schemeClr val="tx1"/>
                </a:solidFill>
              </a:rPr>
              <a:t> </a:t>
            </a:r>
            <a:fld id="{67670A0D-E481-4943-8BB9-3DE314317743}" type="slidenum">
              <a:rPr lang="en-US" sz="900" smtClean="0">
                <a:solidFill>
                  <a:schemeClr val="tx1"/>
                </a:solidFill>
              </a:rPr>
              <a:pPr algn="l"/>
              <a:t>‹#›</a:t>
            </a:fld>
            <a:endParaRPr lang="en-US" sz="90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4"/>
          <a:stretch>
            <a:fillRect/>
          </a:stretch>
        </p:blipFill>
        <p:spPr>
          <a:xfrm>
            <a:off x="8320729" y="4769644"/>
            <a:ext cx="260477" cy="143627"/>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p:nvSpPr>
        <p:spPr>
          <a:xfrm>
            <a:off x="8527161" y="4717825"/>
            <a:ext cx="595467"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50"/>
              <a:t> </a:t>
            </a:r>
            <a:r>
              <a:rPr lang="en-US" sz="1125" b="0" i="1">
                <a:solidFill>
                  <a:schemeClr val="accent2"/>
                </a:solidFill>
              </a:rPr>
              <a:t>/</a:t>
            </a:r>
            <a:r>
              <a:rPr lang="en-US" sz="1350">
                <a:solidFill>
                  <a:schemeClr val="tx1"/>
                </a:solidFill>
              </a:rPr>
              <a:t> </a:t>
            </a:r>
            <a:fld id="{67670A0D-E481-4943-8BB9-3DE314317743}" type="slidenum">
              <a:rPr lang="en-US" sz="900" smtClean="0">
                <a:solidFill>
                  <a:schemeClr val="tx1"/>
                </a:solidFill>
              </a:rPr>
              <a:pPr algn="l"/>
              <a:t>‹#›</a:t>
            </a:fld>
            <a:endParaRPr lang="en-US" sz="90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p:nvPicPr>
        <p:blipFill>
          <a:blip r:embed="rId14"/>
          <a:stretch>
            <a:fillRect/>
          </a:stretch>
        </p:blipFill>
        <p:spPr>
          <a:xfrm>
            <a:off x="8320729" y="4769644"/>
            <a:ext cx="260477" cy="143627"/>
          </a:xfrm>
          <a:prstGeom prst="rect">
            <a:avLst/>
          </a:prstGeom>
        </p:spPr>
      </p:pic>
    </p:spTree>
    <p:extLst>
      <p:ext uri="{BB962C8B-B14F-4D97-AF65-F5344CB8AC3E}">
        <p14:creationId xmlns:p14="http://schemas.microsoft.com/office/powerpoint/2010/main" val="98462402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32F10-0BFB-4714-A4F3-4C82ECA893E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D7A6D2-F982-49A6-99E6-5D6AB94F27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C4AD4-BEEC-4D54-807F-276D879F051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5EBC265-0454-4C0C-A7D2-51A5D2FB8621}" type="datetimeFigureOut">
              <a:rPr lang="en-US" smtClean="0"/>
              <a:t>6/7/2024</a:t>
            </a:fld>
            <a:endParaRPr lang="en-US"/>
          </a:p>
        </p:txBody>
      </p:sp>
      <p:sp>
        <p:nvSpPr>
          <p:cNvPr id="5" name="Footer Placeholder 4">
            <a:extLst>
              <a:ext uri="{FF2B5EF4-FFF2-40B4-BE49-F238E27FC236}">
                <a16:creationId xmlns:a16="http://schemas.microsoft.com/office/drawing/2014/main" id="{9DC23502-1E9B-4A98-85B9-1158E7F3E89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334174-71B3-47D7-8354-F99738780E9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CEFCC45-39D9-4CD7-AF61-E840BB982B28}" type="slidenum">
              <a:rPr lang="en-US" smtClean="0"/>
              <a:t>‹#›</a:t>
            </a:fld>
            <a:endParaRPr lang="en-US"/>
          </a:p>
        </p:txBody>
      </p:sp>
    </p:spTree>
    <p:extLst>
      <p:ext uri="{BB962C8B-B14F-4D97-AF65-F5344CB8AC3E}">
        <p14:creationId xmlns:p14="http://schemas.microsoft.com/office/powerpoint/2010/main" val="376555605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3B466D-C826-A94E-9FE9-60A2C907E5C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61B6C6-D3D4-824A-9014-4CAE8104522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98A89-75C8-624E-AAA4-901DD167D92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F19602E-5551-C540-9CBA-1416F1C82577}" type="datetimeFigureOut">
              <a:rPr lang="en-US" smtClean="0"/>
              <a:t>6/7/2024</a:t>
            </a:fld>
            <a:endParaRPr lang="en-US"/>
          </a:p>
        </p:txBody>
      </p:sp>
      <p:sp>
        <p:nvSpPr>
          <p:cNvPr id="5" name="Footer Placeholder 4">
            <a:extLst>
              <a:ext uri="{FF2B5EF4-FFF2-40B4-BE49-F238E27FC236}">
                <a16:creationId xmlns:a16="http://schemas.microsoft.com/office/drawing/2014/main" id="{B4FF61D1-61B2-454F-852C-3DCC521C689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F8067A-5CFF-E044-B1A9-1F3F7DD7841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50300D7-F39D-4244-BF52-BF66C0C346A1}" type="slidenum">
              <a:rPr lang="en-US" smtClean="0"/>
              <a:t>‹#›</a:t>
            </a:fld>
            <a:endParaRPr lang="en-US"/>
          </a:p>
        </p:txBody>
      </p:sp>
    </p:spTree>
    <p:extLst>
      <p:ext uri="{BB962C8B-B14F-4D97-AF65-F5344CB8AC3E}">
        <p14:creationId xmlns:p14="http://schemas.microsoft.com/office/powerpoint/2010/main" val="375989934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A32E77-5B27-4569-A92F-293869663B9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A8ED06-EAB2-469C-891D-C5FA5CD5D98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582DD-A357-4296-93F2-8DF250DE9C0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A2D0AC-9B35-4278-A239-2390BEF29EEC}" type="datetimeFigureOut">
              <a:rPr lang="en-GB" smtClean="0"/>
              <a:t>07/06/2024</a:t>
            </a:fld>
            <a:endParaRPr lang="en-GB"/>
          </a:p>
        </p:txBody>
      </p:sp>
      <p:sp>
        <p:nvSpPr>
          <p:cNvPr id="5" name="Footer Placeholder 4">
            <a:extLst>
              <a:ext uri="{FF2B5EF4-FFF2-40B4-BE49-F238E27FC236}">
                <a16:creationId xmlns:a16="http://schemas.microsoft.com/office/drawing/2014/main" id="{AC268BCD-A37B-425C-8F4D-F4E1034D09F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0628D8-527F-4CFC-9FCE-9D381EB4B90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EF67F41-BE3C-457D-B025-10FD727167DE}" type="slidenum">
              <a:rPr lang="en-GB" smtClean="0"/>
              <a:t>‹#›</a:t>
            </a:fld>
            <a:endParaRPr lang="en-GB"/>
          </a:p>
        </p:txBody>
      </p:sp>
    </p:spTree>
    <p:extLst>
      <p:ext uri="{BB962C8B-B14F-4D97-AF65-F5344CB8AC3E}">
        <p14:creationId xmlns:p14="http://schemas.microsoft.com/office/powerpoint/2010/main" val="370380035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30.xml.rels><?xml version="1.0" encoding="UTF-8" standalone="yes"?>
<Relationships xmlns="http://schemas.openxmlformats.org/package/2006/relationships"><Relationship Id="rId3" Type="http://schemas.openxmlformats.org/officeDocument/2006/relationships/hyperlink" Target="mailto:info@ctwwc.org" TargetMode="External"/><Relationship Id="rId7" Type="http://schemas.openxmlformats.org/officeDocument/2006/relationships/hyperlink" Target="https://creativecommons.org/licenses/by-nc/4.0/" TargetMode="External"/><Relationship Id="rId2" Type="http://schemas.openxmlformats.org/officeDocument/2006/relationships/notesSlide" Target="../notesSlides/notesSlide27.xml"/><Relationship Id="rId1" Type="http://schemas.openxmlformats.org/officeDocument/2006/relationships/slideLayout" Target="../slideLayouts/slideLayout70.xml"/><Relationship Id="rId6" Type="http://schemas.openxmlformats.org/officeDocument/2006/relationships/image" Target="../media/image29.png"/><Relationship Id="rId5" Type="http://schemas.openxmlformats.org/officeDocument/2006/relationships/image" Target="../media/image9.png"/><Relationship Id="rId4" Type="http://schemas.openxmlformats.org/officeDocument/2006/relationships/hyperlink" Target="http://www.changingthewaywecar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xml"/><Relationship Id="rId1" Type="http://schemas.openxmlformats.org/officeDocument/2006/relationships/video" Target="https://www.youtube.com/embed/HgCuhcLbr5Q" TargetMode="Externa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descr="Purple font with the title, &quot;toolkit for disability inclusion in care reform&quot;. This training on disability inclusion is part of the toolkit&#10; ">
            <a:extLst>
              <a:ext uri="{FF2B5EF4-FFF2-40B4-BE49-F238E27FC236}">
                <a16:creationId xmlns:a16="http://schemas.microsoft.com/office/drawing/2014/main" id="{6BF4B3BC-FBC2-6F4B-8E2E-B6C30EF4FC04}"/>
              </a:ext>
            </a:extLst>
          </p:cNvPr>
          <p:cNvSpPr txBox="1"/>
          <p:nvPr/>
        </p:nvSpPr>
        <p:spPr>
          <a:xfrm>
            <a:off x="0" y="44135"/>
            <a:ext cx="3473970" cy="5078313"/>
          </a:xfrm>
          <a:prstGeom prst="rect">
            <a:avLst/>
          </a:prstGeom>
          <a:solidFill>
            <a:schemeClr val="accent6">
              <a:lumMod val="20000"/>
              <a:lumOff val="80000"/>
            </a:schemeClr>
          </a:solidFill>
          <a:effectLst>
            <a:softEdge rad="127000"/>
          </a:effectLst>
        </p:spPr>
        <p:txBody>
          <a:bodyPr wrap="square" rtlCol="0">
            <a:spAutoFit/>
          </a:bodyPr>
          <a:lstStyle/>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a:p>
            <a:pPr defTabSz="685800"/>
            <a:endParaRPr lang="en-US" sz="1350">
              <a:solidFill>
                <a:prstClr val="black"/>
              </a:solidFill>
              <a:latin typeface="Calibri" panose="020F0502020204030204"/>
            </a:endParaRPr>
          </a:p>
        </p:txBody>
      </p:sp>
      <p:sp>
        <p:nvSpPr>
          <p:cNvPr id="2" name="Title 1">
            <a:extLst>
              <a:ext uri="{FF2B5EF4-FFF2-40B4-BE49-F238E27FC236}">
                <a16:creationId xmlns:a16="http://schemas.microsoft.com/office/drawing/2014/main" id="{A22CCBB2-5C96-FC43-852E-1193E5409F93}"/>
              </a:ext>
            </a:extLst>
          </p:cNvPr>
          <p:cNvSpPr>
            <a:spLocks noGrp="1"/>
          </p:cNvSpPr>
          <p:nvPr>
            <p:ph type="ctrTitle"/>
          </p:nvPr>
        </p:nvSpPr>
        <p:spPr>
          <a:xfrm>
            <a:off x="3473970" y="2072230"/>
            <a:ext cx="5520129" cy="1338302"/>
          </a:xfrm>
        </p:spPr>
        <p:txBody>
          <a:bodyPr anchor="b">
            <a:noAutofit/>
          </a:bodyPr>
          <a:lstStyle/>
          <a:p>
            <a:r>
              <a:rPr lang="en-US" sz="3000">
                <a:solidFill>
                  <a:srgbClr val="0070C0"/>
                </a:solidFill>
                <a:latin typeface="Calibri" panose="020F0502020204030204" pitchFamily="34" charset="0"/>
                <a:cs typeface="Calibri" panose="020F0502020204030204" pitchFamily="34" charset="0"/>
              </a:rPr>
              <a:t>UNDERSTANDING DISABILITY:</a:t>
            </a:r>
            <a:br>
              <a:rPr lang="en-US" sz="3000">
                <a:solidFill>
                  <a:srgbClr val="0070C0"/>
                </a:solidFill>
                <a:latin typeface="Calibri" panose="020F0502020204030204" pitchFamily="34" charset="0"/>
                <a:cs typeface="Calibri" panose="020F0502020204030204" pitchFamily="34" charset="0"/>
              </a:rPr>
            </a:br>
            <a:r>
              <a:rPr lang="en-US" sz="3000">
                <a:solidFill>
                  <a:srgbClr val="0070C0"/>
                </a:solidFill>
                <a:latin typeface="Calibri" panose="020F0502020204030204" pitchFamily="34" charset="0"/>
                <a:cs typeface="Calibri" panose="020F0502020204030204" pitchFamily="34" charset="0"/>
              </a:rPr>
              <a:t>Disability Inclusion Training</a:t>
            </a:r>
          </a:p>
        </p:txBody>
      </p:sp>
      <p:pic>
        <p:nvPicPr>
          <p:cNvPr id="6" name="Picture 5">
            <a:extLst>
              <a:ext uri="{FF2B5EF4-FFF2-40B4-BE49-F238E27FC236}">
                <a16:creationId xmlns:a16="http://schemas.microsoft.com/office/drawing/2014/main" id="{B7B791B7-7065-324A-BB6F-C9A7F7FACC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97007" y="287689"/>
            <a:ext cx="2143242" cy="899633"/>
          </a:xfrm>
          <a:prstGeom prst="rect">
            <a:avLst/>
          </a:prstGeom>
        </p:spPr>
      </p:pic>
      <p:pic>
        <p:nvPicPr>
          <p:cNvPr id="8" name="Picture 7">
            <a:extLst>
              <a:ext uri="{FF2B5EF4-FFF2-40B4-BE49-F238E27FC236}">
                <a16:creationId xmlns:a16="http://schemas.microsoft.com/office/drawing/2014/main" id="{5BC268D0-84C5-0949-915E-901C9FD41A3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61651" y="4295440"/>
            <a:ext cx="6096000" cy="657225"/>
          </a:xfrm>
          <a:prstGeom prst="rect">
            <a:avLst/>
          </a:prstGeom>
        </p:spPr>
      </p:pic>
      <p:sp>
        <p:nvSpPr>
          <p:cNvPr id="9" name="Text Box 451">
            <a:extLst>
              <a:ext uri="{FF2B5EF4-FFF2-40B4-BE49-F238E27FC236}">
                <a16:creationId xmlns:a16="http://schemas.microsoft.com/office/drawing/2014/main" id="{F87C3A0B-E84D-714D-B1AD-CA481030A566}"/>
              </a:ext>
            </a:extLst>
          </p:cNvPr>
          <p:cNvSpPr txBox="1"/>
          <p:nvPr/>
        </p:nvSpPr>
        <p:spPr>
          <a:xfrm>
            <a:off x="320242" y="827792"/>
            <a:ext cx="2582228" cy="2294573"/>
          </a:xfrm>
          <a:prstGeom prst="rect">
            <a:avLst/>
          </a:prstGeom>
          <a:noFill/>
          <a:ln w="12700" cap="flat" cmpd="sng" algn="ctr">
            <a:noFill/>
            <a:prstDash val="solid"/>
            <a:miter lim="800000"/>
          </a:ln>
          <a:effectLst/>
        </p:spPr>
        <p:txBody>
          <a:bodyPr rot="0" spcFirstLastPara="0" vert="horz" wrap="square" lIns="0" tIns="0" rIns="0" bIns="0" numCol="1" spcCol="0" rtlCol="0" fromWordArt="0" anchor="b" anchorCtr="0" forceAA="0" compatLnSpc="1">
            <a:prstTxWarp prst="textNoShape">
              <a:avLst/>
            </a:prstTxWarp>
            <a:noAutofit/>
          </a:bodyPr>
          <a:lstStyle/>
          <a:p>
            <a:pPr marL="130175" algn="r" defTabSz="685800">
              <a:lnSpc>
                <a:spcPts val="3000"/>
              </a:lnSpc>
            </a:pPr>
            <a:r>
              <a:rPr lang="en-US" sz="3000" b="1" kern="1400" spc="-38">
                <a:solidFill>
                  <a:srgbClr val="942092"/>
                </a:solidFill>
                <a:latin typeface="Times New Roman" panose="02020603050405020304" pitchFamily="18" charset="0"/>
                <a:ea typeface="Times New Roman" panose="02020603050405020304" pitchFamily="18" charset="0"/>
                <a:cs typeface="Times New Roman" panose="02020603050405020304" pitchFamily="18" charset="0"/>
              </a:rPr>
              <a:t>Toolkit for Disability Inclusion in Care Reform</a:t>
            </a:r>
            <a:endParaRPr lang="en-US" sz="2100" kern="1400" spc="-38">
              <a:solidFill>
                <a:prstClr val="black"/>
              </a:solidFill>
              <a:latin typeface="Calibri Light" panose="020F0302020204030204" pitchFamily="34" charset="0"/>
              <a:ea typeface="Times New Roman" panose="02020603050405020304" pitchFamily="18" charset="0"/>
              <a:cs typeface="Times New Roman" panose="02020603050405020304" pitchFamily="18" charset="0"/>
            </a:endParaRPr>
          </a:p>
          <a:p>
            <a:pPr algn="r" defTabSz="685800"/>
            <a:endParaRPr lang="en-US" sz="90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9593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6453DB46-A4B9-CB4E-8894-130E4226D260}"/>
              </a:ext>
            </a:extLst>
          </p:cNvPr>
          <p:cNvSpPr txBox="1">
            <a:spLocks noGrp="1"/>
          </p:cNvSpPr>
          <p:nvPr>
            <p:ph type="title" idx="4294967295"/>
          </p:nvPr>
        </p:nvSpPr>
        <p:spPr>
          <a:xfrm>
            <a:off x="533400" y="124619"/>
            <a:ext cx="86106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Inclusion involves…</a:t>
            </a:r>
            <a:endParaRPr kumimoji="0" lang="en-US" sz="4800" b="1" i="0" u="none" strike="noStrike" kern="1200" cap="none" spc="0" normalizeH="0" baseline="0" noProof="0">
              <a:ln>
                <a:noFill/>
              </a:ln>
              <a:solidFill>
                <a:schemeClr val="tx1"/>
              </a:solidFill>
              <a:effectLst/>
              <a:uLnTx/>
              <a:uFillTx/>
              <a:latin typeface="+mj-lt"/>
              <a:ea typeface="+mj-ea"/>
              <a:cs typeface="+mj-cs"/>
            </a:endParaRPr>
          </a:p>
        </p:txBody>
      </p:sp>
      <p:graphicFrame>
        <p:nvGraphicFramePr>
          <p:cNvPr id="5" name="Content Placeholder 2" descr="4 grey rows feature different components of inclusion and then explain them:&#10; &quot;non discrimination&quot;&#10; &quot; universal design&quot;&#10; &quot; reasonable accomodations&quot; &#10; &quot;stigma and stereotypes&quot; ">
            <a:extLst>
              <a:ext uri="{FF2B5EF4-FFF2-40B4-BE49-F238E27FC236}">
                <a16:creationId xmlns:a16="http://schemas.microsoft.com/office/drawing/2014/main" id="{F8C4C8EB-9E34-4788-B870-AB59F1F0E357}"/>
              </a:ext>
            </a:extLst>
          </p:cNvPr>
          <p:cNvGraphicFramePr>
            <a:graphicFrameLocks noGrp="1"/>
          </p:cNvGraphicFramePr>
          <p:nvPr>
            <p:ph idx="4294967295"/>
            <p:extLst>
              <p:ext uri="{D42A27DB-BD31-4B8C-83A1-F6EECF244321}">
                <p14:modId xmlns:p14="http://schemas.microsoft.com/office/powerpoint/2010/main" val="3372237378"/>
              </p:ext>
            </p:extLst>
          </p:nvPr>
        </p:nvGraphicFramePr>
        <p:xfrm>
          <a:off x="762000" y="1112838"/>
          <a:ext cx="7886700" cy="3519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5438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2EC28-CAFD-4293-AC76-5FE62D9E3878}"/>
              </a:ext>
            </a:extLst>
          </p:cNvPr>
          <p:cNvSpPr>
            <a:spLocks noGrp="1"/>
          </p:cNvSpPr>
          <p:nvPr>
            <p:ph type="title"/>
          </p:nvPr>
        </p:nvSpPr>
        <p:spPr/>
        <p:txBody>
          <a:bodyPr>
            <a:normAutofit/>
          </a:bodyPr>
          <a:lstStyle/>
          <a:p>
            <a:r>
              <a:rPr lang="en-US" sz="4400" b="1">
                <a:solidFill>
                  <a:srgbClr val="942092"/>
                </a:solidFill>
                <a:latin typeface="Times New Roman" panose="02020603050405020304" pitchFamily="18" charset="0"/>
                <a:cs typeface="Times New Roman" panose="02020603050405020304" pitchFamily="18" charset="0"/>
              </a:rPr>
              <a:t>Inclusion in Action</a:t>
            </a:r>
          </a:p>
        </p:txBody>
      </p:sp>
      <p:sp>
        <p:nvSpPr>
          <p:cNvPr id="3" name="Content Placeholder 2">
            <a:extLst>
              <a:ext uri="{FF2B5EF4-FFF2-40B4-BE49-F238E27FC236}">
                <a16:creationId xmlns:a16="http://schemas.microsoft.com/office/drawing/2014/main" id="{4BB84D41-F759-4722-B311-CF582716C106}"/>
              </a:ext>
            </a:extLst>
          </p:cNvPr>
          <p:cNvSpPr>
            <a:spLocks noGrp="1"/>
          </p:cNvSpPr>
          <p:nvPr>
            <p:ph idx="1"/>
          </p:nvPr>
        </p:nvSpPr>
        <p:spPr>
          <a:xfrm>
            <a:off x="628650" y="1369218"/>
            <a:ext cx="7886700" cy="3696557"/>
          </a:xfrm>
        </p:spPr>
        <p:txBody>
          <a:bodyPr>
            <a:normAutofit fontScale="85000" lnSpcReduction="20000"/>
          </a:bodyPr>
          <a:lstStyle/>
          <a:p>
            <a:pPr marL="285750" indent="-285750">
              <a:spcBef>
                <a:spcPts val="600"/>
              </a:spcBef>
              <a:spcAft>
                <a:spcPts val="1200"/>
              </a:spcAft>
              <a:buFont typeface="Arial" panose="020B0604020202020204" pitchFamily="34" charset="0"/>
              <a:buChar char="•"/>
            </a:pPr>
            <a:r>
              <a:rPr lang="en-US" sz="2600">
                <a:ea typeface="+mn-lt"/>
                <a:cs typeface="+mn-lt"/>
              </a:rPr>
              <a:t>Invite persons with disabilities to be part of the solution</a:t>
            </a:r>
            <a:endParaRPr lang="en-US" sz="2600">
              <a:cs typeface="Times New Roman"/>
            </a:endParaRPr>
          </a:p>
          <a:p>
            <a:pPr marL="285750" indent="-285750">
              <a:spcBef>
                <a:spcPts val="600"/>
              </a:spcBef>
              <a:spcAft>
                <a:spcPts val="1200"/>
              </a:spcAft>
              <a:buFont typeface="Arial" panose="020B0604020202020204" pitchFamily="34" charset="0"/>
              <a:buChar char="•"/>
            </a:pPr>
            <a:r>
              <a:rPr lang="en-US" sz="2600">
                <a:cs typeface="Times New Roman"/>
              </a:rPr>
              <a:t>Include the voices and interests of people with disabilities in project design, implementation, and evaluation</a:t>
            </a:r>
            <a:endParaRPr lang="en-US" sz="2600"/>
          </a:p>
          <a:p>
            <a:pPr marL="285750" indent="-285750">
              <a:spcBef>
                <a:spcPts val="600"/>
              </a:spcBef>
              <a:spcAft>
                <a:spcPts val="1200"/>
              </a:spcAft>
              <a:buFont typeface="Arial" panose="020B0604020202020204" pitchFamily="34" charset="0"/>
              <a:buChar char="•"/>
            </a:pPr>
            <a:r>
              <a:rPr lang="en-US" sz="2600">
                <a:cs typeface="Times New Roman"/>
              </a:rPr>
              <a:t>Collect disability-disaggregated data</a:t>
            </a:r>
          </a:p>
          <a:p>
            <a:pPr marL="285750" indent="-285750">
              <a:spcBef>
                <a:spcPts val="600"/>
              </a:spcBef>
              <a:spcAft>
                <a:spcPts val="1200"/>
              </a:spcAft>
              <a:buFont typeface="Arial" panose="020B0604020202020204" pitchFamily="34" charset="0"/>
              <a:buChar char="•"/>
            </a:pPr>
            <a:r>
              <a:rPr lang="fr-FR" sz="2600" err="1">
                <a:cs typeface="Times New Roman"/>
              </a:rPr>
              <a:t>Identify</a:t>
            </a:r>
            <a:r>
              <a:rPr lang="fr-FR" sz="2600">
                <a:cs typeface="Times New Roman"/>
              </a:rPr>
              <a:t> and </a:t>
            </a:r>
            <a:r>
              <a:rPr lang="fr-FR" sz="2600" err="1">
                <a:cs typeface="Times New Roman"/>
              </a:rPr>
              <a:t>address</a:t>
            </a:r>
            <a:r>
              <a:rPr lang="fr-FR" sz="2600">
                <a:cs typeface="Times New Roman"/>
              </a:rPr>
              <a:t> </a:t>
            </a:r>
            <a:r>
              <a:rPr lang="fr-FR" sz="2600" err="1">
                <a:cs typeface="Times New Roman"/>
              </a:rPr>
              <a:t>barriers</a:t>
            </a:r>
            <a:r>
              <a:rPr lang="fr-FR" sz="2600">
                <a:cs typeface="Times New Roman"/>
              </a:rPr>
              <a:t> to participation</a:t>
            </a:r>
            <a:endParaRPr lang="en-US" sz="2600">
              <a:cs typeface="Times New Roman"/>
            </a:endParaRPr>
          </a:p>
          <a:p>
            <a:pPr marL="285750" indent="-285750">
              <a:spcBef>
                <a:spcPts val="600"/>
              </a:spcBef>
              <a:spcAft>
                <a:spcPts val="1200"/>
              </a:spcAft>
              <a:buFont typeface="Arial" panose="020B0604020202020204" pitchFamily="34" charset="0"/>
              <a:buChar char="•"/>
            </a:pPr>
            <a:r>
              <a:rPr lang="fr-FR" sz="2600">
                <a:cs typeface="Times New Roman"/>
              </a:rPr>
              <a:t>Use accessible information and communication </a:t>
            </a:r>
          </a:p>
          <a:p>
            <a:pPr marL="285750" indent="-285750">
              <a:spcBef>
                <a:spcPts val="600"/>
              </a:spcBef>
              <a:spcAft>
                <a:spcPts val="1200"/>
              </a:spcAft>
              <a:buFont typeface="Arial" panose="020B0604020202020204" pitchFamily="34" charset="0"/>
              <a:buChar char="•"/>
            </a:pPr>
            <a:r>
              <a:rPr lang="en-US" sz="2600">
                <a:cs typeface="Times New Roman"/>
              </a:rPr>
              <a:t>Set aside a disability inclusion budget of 3-5%</a:t>
            </a:r>
          </a:p>
          <a:p>
            <a:pPr marL="285750" indent="-285750">
              <a:spcBef>
                <a:spcPts val="600"/>
              </a:spcBef>
              <a:spcAft>
                <a:spcPts val="1200"/>
              </a:spcAft>
              <a:buFont typeface="Arial" panose="020B0604020202020204" pitchFamily="34" charset="0"/>
              <a:buChar char="•"/>
            </a:pPr>
            <a:r>
              <a:rPr lang="en-US" sz="2600">
                <a:cs typeface="Times New Roman"/>
              </a:rPr>
              <a:t>Hire staff with disabilities</a:t>
            </a:r>
          </a:p>
          <a:p>
            <a:endParaRPr lang="en-US"/>
          </a:p>
        </p:txBody>
      </p:sp>
    </p:spTree>
    <p:extLst>
      <p:ext uri="{BB962C8B-B14F-4D97-AF65-F5344CB8AC3E}">
        <p14:creationId xmlns:p14="http://schemas.microsoft.com/office/powerpoint/2010/main" val="1205541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F72ED887-874B-FE4B-8327-19AE1EA67DB9}"/>
              </a:ext>
            </a:extLst>
          </p:cNvPr>
          <p:cNvSpPr txBox="1">
            <a:spLocks/>
          </p:cNvSpPr>
          <p:nvPr/>
        </p:nvSpPr>
        <p:spPr>
          <a:xfrm>
            <a:off x="-317500" y="215900"/>
            <a:ext cx="2539405" cy="4114800"/>
          </a:xfrm>
          <a:prstGeom prst="rect">
            <a:avLst/>
          </a:prstGeom>
        </p:spPr>
        <p:txBody>
          <a:bodyPr vert="vert270"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a:solidFill>
                  <a:srgbClr val="942092"/>
                </a:solidFill>
                <a:latin typeface="Times New Roman" panose="02020603050405020304" pitchFamily="18" charset="0"/>
              </a:rPr>
              <a:t>Inclusive Communities</a:t>
            </a:r>
            <a:endParaRPr lang="en-US" sz="4800" b="1"/>
          </a:p>
        </p:txBody>
      </p:sp>
      <p:graphicFrame>
        <p:nvGraphicFramePr>
          <p:cNvPr id="4" name="Object 6" descr="black and white sketch of a village. there is a school at the top of the image, a clinic to the right of the school, a village shop below the school, a bus at the bottom of the image, a water pump to the left of the bus, and a toilet above the water pump. there are people who use wheelchairs and canes who are accessing each of the different locations in the village.">
            <a:extLst>
              <a:ext uri="{FF2B5EF4-FFF2-40B4-BE49-F238E27FC236}">
                <a16:creationId xmlns:a16="http://schemas.microsoft.com/office/drawing/2014/main" id="{25FC7804-17A3-4054-A6A4-2F5A9EC94D11}"/>
              </a:ext>
            </a:extLst>
          </p:cNvPr>
          <p:cNvGraphicFramePr>
            <a:graphicFrameLocks noGrp="1" noChangeAspect="1"/>
          </p:cNvGraphicFramePr>
          <p:nvPr>
            <p:ph idx="4294967295"/>
            <p:extLst>
              <p:ext uri="{D42A27DB-BD31-4B8C-83A1-F6EECF244321}">
                <p14:modId xmlns:p14="http://schemas.microsoft.com/office/powerpoint/2010/main" val="1892918015"/>
              </p:ext>
            </p:extLst>
          </p:nvPr>
        </p:nvGraphicFramePr>
        <p:xfrm>
          <a:off x="2539405" y="101600"/>
          <a:ext cx="6604595" cy="4953000"/>
        </p:xfrm>
        <a:graphic>
          <a:graphicData uri="http://schemas.openxmlformats.org/presentationml/2006/ole">
            <mc:AlternateContent xmlns:mc="http://schemas.openxmlformats.org/markup-compatibility/2006">
              <mc:Choice xmlns:v="urn:schemas-microsoft-com:vml" Requires="v">
                <p:oleObj name="Slide" r:id="rId3" imgW="4579767" imgH="3434995" progId="PowerPoint.Slide.12">
                  <p:embed/>
                </p:oleObj>
              </mc:Choice>
              <mc:Fallback>
                <p:oleObj name="Slide" r:id="rId3" imgW="4579767" imgH="3434995" progId="PowerPoint.Slide.12">
                  <p:embed/>
                  <p:pic>
                    <p:nvPicPr>
                      <p:cNvPr id="4" name="Object 6" descr="black and white sketch of a village. there is a school at the top of the image, a clinic to the right of the school, a village shop below the school, a bus at the bottom of the image, a water pump to the left of the bus, and a toilet above the water pump. there are people who use wheelchairs and canes who are accessing each of the different locations in the village.">
                        <a:extLst>
                          <a:ext uri="{FF2B5EF4-FFF2-40B4-BE49-F238E27FC236}">
                            <a16:creationId xmlns:a16="http://schemas.microsoft.com/office/drawing/2014/main" id="{25FC7804-17A3-4054-A6A4-2F5A9EC94D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405" y="101600"/>
                        <a:ext cx="6604595" cy="4953000"/>
                      </a:xfrm>
                      <a:prstGeom prst="rect">
                        <a:avLst/>
                      </a:prstGeom>
                      <a:solidFill>
                        <a:srgbClr val="00B050"/>
                      </a:solidFill>
                      <a:ln w="9525">
                        <a:solidFill>
                          <a:schemeClr val="tx1"/>
                        </a:solidFill>
                        <a:miter lim="800000"/>
                        <a:headEnd/>
                        <a:tailEnd/>
                      </a:ln>
                    </p:spPr>
                  </p:pic>
                </p:oleObj>
              </mc:Fallback>
            </mc:AlternateContent>
          </a:graphicData>
        </a:graphic>
      </p:graphicFrame>
      <p:sp>
        <p:nvSpPr>
          <p:cNvPr id="2" name="Title 1">
            <a:extLst>
              <a:ext uri="{FF2B5EF4-FFF2-40B4-BE49-F238E27FC236}">
                <a16:creationId xmlns:a16="http://schemas.microsoft.com/office/drawing/2014/main" id="{054D9779-9758-4261-8F3C-7C2AD4074C45}"/>
              </a:ext>
              <a:ext uri="{C183D7F6-B498-43B3-948B-1728B52AA6E4}">
                <adec:decorative xmlns:adec="http://schemas.microsoft.com/office/drawing/2017/decorative" val="1"/>
              </a:ext>
            </a:extLst>
          </p:cNvPr>
          <p:cNvSpPr>
            <a:spLocks noGrp="1"/>
          </p:cNvSpPr>
          <p:nvPr>
            <p:ph type="title" idx="4294967295"/>
          </p:nvPr>
        </p:nvSpPr>
        <p:spPr>
          <a:xfrm>
            <a:off x="628650" y="-994172"/>
            <a:ext cx="7886700" cy="994172"/>
          </a:xfrm>
        </p:spPr>
        <p:txBody>
          <a:bodyPr vert="horz" lIns="91440" tIns="45720" rIns="91440" bIns="45720" rtlCol="0" anchor="b">
            <a:normAutofit/>
          </a:bodyPr>
          <a:lstStyle/>
          <a:p>
            <a:r>
              <a:rPr lang="en-US"/>
              <a:t>Inclusive Communities look like this</a:t>
            </a:r>
          </a:p>
        </p:txBody>
      </p:sp>
      <p:sp>
        <p:nvSpPr>
          <p:cNvPr id="3" name="TextBox 2">
            <a:extLst>
              <a:ext uri="{FF2B5EF4-FFF2-40B4-BE49-F238E27FC236}">
                <a16:creationId xmlns:a16="http://schemas.microsoft.com/office/drawing/2014/main" id="{2BC1EE41-EF9F-BCDB-0192-8E479030630A}"/>
              </a:ext>
            </a:extLst>
          </p:cNvPr>
          <p:cNvSpPr txBox="1"/>
          <p:nvPr/>
        </p:nvSpPr>
        <p:spPr>
          <a:xfrm>
            <a:off x="8222975" y="4823768"/>
            <a:ext cx="1683026" cy="230832"/>
          </a:xfrm>
          <a:prstGeom prst="rect">
            <a:avLst/>
          </a:prstGeom>
          <a:noFill/>
        </p:spPr>
        <p:txBody>
          <a:bodyPr wrap="square" lIns="91440" tIns="45720" rIns="91440" bIns="45720" rtlCol="0" anchor="t">
            <a:spAutoFit/>
          </a:bodyPr>
          <a:lstStyle/>
          <a:p>
            <a:r>
              <a:rPr lang="en-US" sz="900" dirty="0"/>
              <a:t>Source: WHO</a:t>
            </a:r>
          </a:p>
        </p:txBody>
      </p:sp>
    </p:spTree>
    <p:extLst>
      <p:ext uri="{BB962C8B-B14F-4D97-AF65-F5344CB8AC3E}">
        <p14:creationId xmlns:p14="http://schemas.microsoft.com/office/powerpoint/2010/main" val="2427400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C419098D-5D8B-8C40-BC40-AB85873720F9}"/>
              </a:ext>
            </a:extLst>
          </p:cNvPr>
          <p:cNvSpPr txBox="1">
            <a:spLocks noGrp="1"/>
          </p:cNvSpPr>
          <p:nvPr>
            <p:ph type="title" idx="4294967295"/>
          </p:nvPr>
        </p:nvSpPr>
        <p:spPr>
          <a:xfrm>
            <a:off x="0" y="124619"/>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Disability Terminology</a:t>
            </a:r>
            <a:endParaRPr kumimoji="0" lang="en-US" sz="4800" b="1" i="0" u="none" strike="noStrike" kern="1200" cap="none" spc="0" normalizeH="0" baseline="0" noProof="0">
              <a:ln>
                <a:noFill/>
              </a:ln>
              <a:solidFill>
                <a:schemeClr val="tx1"/>
              </a:solidFill>
              <a:effectLst/>
              <a:uLnTx/>
              <a:uFillTx/>
              <a:latin typeface="+mj-lt"/>
              <a:ea typeface="+mj-ea"/>
              <a:cs typeface="+mj-cs"/>
            </a:endParaRPr>
          </a:p>
        </p:txBody>
      </p:sp>
      <p:graphicFrame>
        <p:nvGraphicFramePr>
          <p:cNvPr id="4" name="Table 4">
            <a:extLst>
              <a:ext uri="{FF2B5EF4-FFF2-40B4-BE49-F238E27FC236}">
                <a16:creationId xmlns:a16="http://schemas.microsoft.com/office/drawing/2014/main" id="{E44CC7A4-3D5F-4879-A70A-CED1BC1897A5}"/>
              </a:ext>
            </a:extLst>
          </p:cNvPr>
          <p:cNvGraphicFramePr>
            <a:graphicFrameLocks noGrp="1"/>
          </p:cNvGraphicFramePr>
          <p:nvPr>
            <p:ph idx="4294967295"/>
            <p:extLst>
              <p:ext uri="{D42A27DB-BD31-4B8C-83A1-F6EECF244321}">
                <p14:modId xmlns:p14="http://schemas.microsoft.com/office/powerpoint/2010/main" val="4207879005"/>
              </p:ext>
            </p:extLst>
          </p:nvPr>
        </p:nvGraphicFramePr>
        <p:xfrm>
          <a:off x="723900" y="897731"/>
          <a:ext cx="7886700" cy="38404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4136484562"/>
                    </a:ext>
                  </a:extLst>
                </a:gridCol>
                <a:gridCol w="3943350">
                  <a:extLst>
                    <a:ext uri="{9D8B030D-6E8A-4147-A177-3AD203B41FA5}">
                      <a16:colId xmlns:a16="http://schemas.microsoft.com/office/drawing/2014/main" val="1025401655"/>
                    </a:ext>
                  </a:extLst>
                </a:gridCol>
              </a:tblGrid>
              <a:tr h="370840">
                <a:tc>
                  <a:txBody>
                    <a:bodyPr/>
                    <a:lstStyle/>
                    <a:p>
                      <a:r>
                        <a:rPr lang="en-US"/>
                        <a:t>DO</a:t>
                      </a:r>
                    </a:p>
                  </a:txBody>
                  <a:tcPr/>
                </a:tc>
                <a:tc>
                  <a:txBody>
                    <a:bodyPr/>
                    <a:lstStyle/>
                    <a:p>
                      <a:r>
                        <a:rPr lang="en-US"/>
                        <a:t>DON’T</a:t>
                      </a:r>
                    </a:p>
                  </a:txBody>
                  <a:tcPr/>
                </a:tc>
                <a:extLst>
                  <a:ext uri="{0D108BD9-81ED-4DB2-BD59-A6C34878D82A}">
                    <a16:rowId xmlns:a16="http://schemas.microsoft.com/office/drawing/2014/main" val="3837954337"/>
                  </a:ext>
                </a:extLst>
              </a:tr>
              <a:tr h="370840">
                <a:tc rowSpan="4">
                  <a:txBody>
                    <a:bodyPr/>
                    <a:lstStyle/>
                    <a:p>
                      <a:r>
                        <a:rPr lang="en-US"/>
                        <a:t>Person with a disability; persons with disabilities, children with disabilities</a:t>
                      </a:r>
                    </a:p>
                  </a:txBody>
                  <a:tcPr/>
                </a:tc>
                <a:tc>
                  <a:txBody>
                    <a:bodyPr/>
                    <a:lstStyle/>
                    <a:p>
                      <a:r>
                        <a:rPr lang="en-US"/>
                        <a:t>Disabled Person</a:t>
                      </a:r>
                    </a:p>
                  </a:txBody>
                  <a:tcPr/>
                </a:tc>
                <a:extLst>
                  <a:ext uri="{0D108BD9-81ED-4DB2-BD59-A6C34878D82A}">
                    <a16:rowId xmlns:a16="http://schemas.microsoft.com/office/drawing/2014/main" val="1864031781"/>
                  </a:ext>
                </a:extLst>
              </a:tr>
              <a:tr h="370840">
                <a:tc vMerge="1">
                  <a:txBody>
                    <a:bodyPr/>
                    <a:lstStyle/>
                    <a:p>
                      <a:endParaRPr lang="en-US"/>
                    </a:p>
                  </a:txBody>
                  <a:tcPr/>
                </a:tc>
                <a:tc>
                  <a:txBody>
                    <a:bodyPr/>
                    <a:lstStyle/>
                    <a:p>
                      <a:r>
                        <a:rPr lang="en-US"/>
                        <a:t>Outdated terms: Handicapped, crippled, etc.</a:t>
                      </a:r>
                    </a:p>
                  </a:txBody>
                  <a:tcPr/>
                </a:tc>
                <a:extLst>
                  <a:ext uri="{0D108BD9-81ED-4DB2-BD59-A6C34878D82A}">
                    <a16:rowId xmlns:a16="http://schemas.microsoft.com/office/drawing/2014/main" val="3855954387"/>
                  </a:ext>
                </a:extLst>
              </a:tr>
              <a:tr h="370840">
                <a:tc vMerge="1">
                  <a:txBody>
                    <a:bodyPr/>
                    <a:lstStyle/>
                    <a:p>
                      <a:endParaRPr lang="en-US"/>
                    </a:p>
                  </a:txBody>
                  <a:tcPr/>
                </a:tc>
                <a:tc>
                  <a:txBody>
                    <a:bodyPr/>
                    <a:lstStyle/>
                    <a:p>
                      <a:r>
                        <a:rPr lang="en-US"/>
                        <a:t>Jargon: Physically challenged; differently abled</a:t>
                      </a:r>
                    </a:p>
                  </a:txBody>
                  <a:tcPr/>
                </a:tc>
                <a:extLst>
                  <a:ext uri="{0D108BD9-81ED-4DB2-BD59-A6C34878D82A}">
                    <a16:rowId xmlns:a16="http://schemas.microsoft.com/office/drawing/2014/main" val="3276811259"/>
                  </a:ext>
                </a:extLst>
              </a:tr>
              <a:tr h="370840">
                <a:tc vMerge="1">
                  <a:txBody>
                    <a:bodyPr/>
                    <a:lstStyle/>
                    <a:p>
                      <a:endParaRPr lang="en-US"/>
                    </a:p>
                  </a:txBody>
                  <a:tcPr/>
                </a:tc>
                <a:tc>
                  <a:txBody>
                    <a:bodyPr/>
                    <a:lstStyle/>
                    <a:p>
                      <a:r>
                        <a:rPr lang="en-US"/>
                        <a:t>Negative, disempowering words: victim, sufferer</a:t>
                      </a:r>
                    </a:p>
                  </a:txBody>
                  <a:tcPr/>
                </a:tc>
                <a:extLst>
                  <a:ext uri="{0D108BD9-81ED-4DB2-BD59-A6C34878D82A}">
                    <a16:rowId xmlns:a16="http://schemas.microsoft.com/office/drawing/2014/main" val="1403745108"/>
                  </a:ext>
                </a:extLst>
              </a:tr>
              <a:tr h="370840">
                <a:tc>
                  <a:txBody>
                    <a:bodyPr/>
                    <a:lstStyle/>
                    <a:p>
                      <a:r>
                        <a:rPr lang="en-US"/>
                        <a:t>Uses a wheelchair</a:t>
                      </a:r>
                    </a:p>
                  </a:txBody>
                  <a:tcPr/>
                </a:tc>
                <a:tc>
                  <a:txBody>
                    <a:bodyPr/>
                    <a:lstStyle/>
                    <a:p>
                      <a:r>
                        <a:rPr lang="en-US"/>
                        <a:t>Confined to a wheelchair; wheelchair bound</a:t>
                      </a:r>
                    </a:p>
                  </a:txBody>
                  <a:tcPr/>
                </a:tc>
                <a:extLst>
                  <a:ext uri="{0D108BD9-81ED-4DB2-BD59-A6C34878D82A}">
                    <a16:rowId xmlns:a16="http://schemas.microsoft.com/office/drawing/2014/main" val="3593015826"/>
                  </a:ext>
                </a:extLst>
              </a:tr>
              <a:tr h="370840">
                <a:tc>
                  <a:txBody>
                    <a:bodyPr/>
                    <a:lstStyle/>
                    <a:p>
                      <a:r>
                        <a:rPr lang="en-US"/>
                        <a:t>Deaf, deaf, hard of hearing</a:t>
                      </a:r>
                    </a:p>
                  </a:txBody>
                  <a:tcPr/>
                </a:tc>
                <a:tc>
                  <a:txBody>
                    <a:bodyPr/>
                    <a:lstStyle/>
                    <a:p>
                      <a:endParaRPr lang="en-US"/>
                    </a:p>
                  </a:txBody>
                  <a:tcPr/>
                </a:tc>
                <a:extLst>
                  <a:ext uri="{0D108BD9-81ED-4DB2-BD59-A6C34878D82A}">
                    <a16:rowId xmlns:a16="http://schemas.microsoft.com/office/drawing/2014/main" val="3834432027"/>
                  </a:ext>
                </a:extLst>
              </a:tr>
              <a:tr h="370840">
                <a:tc>
                  <a:txBody>
                    <a:bodyPr/>
                    <a:lstStyle/>
                    <a:p>
                      <a:r>
                        <a:rPr lang="en-US"/>
                        <a:t>Person with a physical disability</a:t>
                      </a:r>
                    </a:p>
                  </a:txBody>
                  <a:tcPr/>
                </a:tc>
                <a:tc>
                  <a:txBody>
                    <a:bodyPr/>
                    <a:lstStyle/>
                    <a:p>
                      <a:r>
                        <a:rPr lang="en-US"/>
                        <a:t>Lame, crippled</a:t>
                      </a:r>
                    </a:p>
                  </a:txBody>
                  <a:tcPr/>
                </a:tc>
                <a:extLst>
                  <a:ext uri="{0D108BD9-81ED-4DB2-BD59-A6C34878D82A}">
                    <a16:rowId xmlns:a16="http://schemas.microsoft.com/office/drawing/2014/main" val="2516099878"/>
                  </a:ext>
                </a:extLst>
              </a:tr>
              <a:tr h="370840">
                <a:tc>
                  <a:txBody>
                    <a:bodyPr/>
                    <a:lstStyle/>
                    <a:p>
                      <a:r>
                        <a:rPr lang="en-US"/>
                        <a:t>Nonverbal, nonspeaking</a:t>
                      </a:r>
                    </a:p>
                  </a:txBody>
                  <a:tcPr/>
                </a:tc>
                <a:tc>
                  <a:txBody>
                    <a:bodyPr/>
                    <a:lstStyle/>
                    <a:p>
                      <a:r>
                        <a:rPr lang="en-US"/>
                        <a:t>Mute, dumb</a:t>
                      </a:r>
                    </a:p>
                  </a:txBody>
                  <a:tcPr/>
                </a:tc>
                <a:extLst>
                  <a:ext uri="{0D108BD9-81ED-4DB2-BD59-A6C34878D82A}">
                    <a16:rowId xmlns:a16="http://schemas.microsoft.com/office/drawing/2014/main" val="2332097604"/>
                  </a:ext>
                </a:extLst>
              </a:tr>
              <a:tr h="370840">
                <a:tc>
                  <a:txBody>
                    <a:bodyPr/>
                    <a:lstStyle/>
                    <a:p>
                      <a:r>
                        <a:rPr lang="en-US"/>
                        <a:t>Person with an intellectual, developmental, or cognitive disability</a:t>
                      </a:r>
                    </a:p>
                  </a:txBody>
                  <a:tcPr/>
                </a:tc>
                <a:tc>
                  <a:txBody>
                    <a:bodyPr/>
                    <a:lstStyle/>
                    <a:p>
                      <a:r>
                        <a:rPr lang="en-US"/>
                        <a:t>Mentally defective, mentally challenged, retarded</a:t>
                      </a:r>
                    </a:p>
                  </a:txBody>
                  <a:tcPr/>
                </a:tc>
                <a:extLst>
                  <a:ext uri="{0D108BD9-81ED-4DB2-BD59-A6C34878D82A}">
                    <a16:rowId xmlns:a16="http://schemas.microsoft.com/office/drawing/2014/main" val="82227357"/>
                  </a:ext>
                </a:extLst>
              </a:tr>
            </a:tbl>
          </a:graphicData>
        </a:graphic>
      </p:graphicFrame>
    </p:spTree>
    <p:extLst>
      <p:ext uri="{BB962C8B-B14F-4D97-AF65-F5344CB8AC3E}">
        <p14:creationId xmlns:p14="http://schemas.microsoft.com/office/powerpoint/2010/main" val="1685439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79A4B45D-A5D2-4640-9249-0F40E45CA255}"/>
              </a:ext>
            </a:extLst>
          </p:cNvPr>
          <p:cNvSpPr txBox="1">
            <a:spLocks noGrp="1"/>
          </p:cNvSpPr>
          <p:nvPr>
            <p:ph type="title" idx="4294967295"/>
          </p:nvPr>
        </p:nvSpPr>
        <p:spPr>
          <a:xfrm>
            <a:off x="0" y="124619"/>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Etiquette</a:t>
            </a:r>
            <a:endParaRPr kumimoji="0" lang="en-US" sz="4800" b="1" i="0" u="none" strike="noStrike" kern="1200" cap="none" spc="0" normalizeH="0" baseline="0" noProof="0">
              <a:ln>
                <a:noFill/>
              </a:ln>
              <a:solidFill>
                <a:schemeClr val="tx1"/>
              </a:solidFill>
              <a:effectLst/>
              <a:uLnTx/>
              <a:uFillTx/>
              <a:latin typeface="+mj-lt"/>
              <a:ea typeface="+mj-ea"/>
              <a:cs typeface="+mj-cs"/>
            </a:endParaRPr>
          </a:p>
        </p:txBody>
      </p:sp>
      <p:pic>
        <p:nvPicPr>
          <p:cNvPr id="8" name="Picture 7" descr="stick image of two people standing apart with an arrow between them to show the distance">
            <a:extLst>
              <a:ext uri="{FF2B5EF4-FFF2-40B4-BE49-F238E27FC236}">
                <a16:creationId xmlns:a16="http://schemas.microsoft.com/office/drawing/2014/main" id="{9F82484D-FAB1-244F-BFD4-077C22384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0" y="1033462"/>
            <a:ext cx="4013200" cy="2984500"/>
          </a:xfrm>
          <a:prstGeom prst="rect">
            <a:avLst/>
          </a:prstGeom>
        </p:spPr>
      </p:pic>
      <p:sp>
        <p:nvSpPr>
          <p:cNvPr id="2" name="Content Placeholder 1">
            <a:extLst>
              <a:ext uri="{FF2B5EF4-FFF2-40B4-BE49-F238E27FC236}">
                <a16:creationId xmlns:a16="http://schemas.microsoft.com/office/drawing/2014/main" id="{52DC1BE9-F9BB-4D2E-B94A-61EFD79409E6}"/>
              </a:ext>
            </a:extLst>
          </p:cNvPr>
          <p:cNvSpPr>
            <a:spLocks noGrp="1"/>
          </p:cNvSpPr>
          <p:nvPr>
            <p:ph idx="4294967295"/>
          </p:nvPr>
        </p:nvSpPr>
        <p:spPr>
          <a:xfrm>
            <a:off x="533400" y="1125538"/>
            <a:ext cx="7886700" cy="3519487"/>
          </a:xfrm>
        </p:spPr>
        <p:txBody>
          <a:bodyPr/>
          <a:lstStyle/>
          <a:p>
            <a:r>
              <a:rPr lang="en-US"/>
              <a:t>Don’t touch personal equipment</a:t>
            </a:r>
          </a:p>
          <a:p>
            <a:r>
              <a:rPr lang="en-US"/>
              <a:t>Don’t victimize</a:t>
            </a:r>
          </a:p>
          <a:p>
            <a:r>
              <a:rPr lang="en-US"/>
              <a:t>Don’t assume</a:t>
            </a:r>
          </a:p>
          <a:p>
            <a:r>
              <a:rPr lang="en-US"/>
              <a:t>Adjust posture to eye-level</a:t>
            </a:r>
          </a:p>
          <a:p>
            <a:r>
              <a:rPr lang="en-US"/>
              <a:t>Make eye contact</a:t>
            </a:r>
          </a:p>
          <a:p>
            <a:r>
              <a:rPr lang="en-US"/>
              <a:t>Ask before providing assistance</a:t>
            </a:r>
          </a:p>
          <a:p>
            <a:r>
              <a:rPr lang="en-US"/>
              <a:t>Don’t underestimate abilities</a:t>
            </a:r>
          </a:p>
          <a:p>
            <a:r>
              <a:rPr lang="en-US"/>
              <a:t>Speak to the person before his/her caregiver</a:t>
            </a:r>
          </a:p>
          <a:p>
            <a:endParaRPr lang="en-US"/>
          </a:p>
          <a:p>
            <a:endParaRPr lang="en-US"/>
          </a:p>
          <a:p>
            <a:endParaRPr lang="en-US"/>
          </a:p>
        </p:txBody>
      </p:sp>
    </p:spTree>
    <p:extLst>
      <p:ext uri="{BB962C8B-B14F-4D97-AF65-F5344CB8AC3E}">
        <p14:creationId xmlns:p14="http://schemas.microsoft.com/office/powerpoint/2010/main" val="2749172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F5187-CD79-4394-B3DA-AE96BEA9C504}"/>
              </a:ext>
            </a:extLst>
          </p:cNvPr>
          <p:cNvSpPr>
            <a:spLocks noGrp="1"/>
          </p:cNvSpPr>
          <p:nvPr>
            <p:ph type="title" idx="4294967295"/>
          </p:nvPr>
        </p:nvSpPr>
        <p:spPr>
          <a:xfrm>
            <a:off x="0" y="124619"/>
            <a:ext cx="9144000" cy="773112"/>
          </a:xfrm>
        </p:spPr>
        <p:txBody>
          <a:bodyPr>
            <a:normAutofit/>
          </a:bodyPr>
          <a:lstStyle/>
          <a:p>
            <a:pPr algn="ctr"/>
            <a:r>
              <a:rPr lang="en-US" sz="4800" b="1">
                <a:solidFill>
                  <a:srgbClr val="942092"/>
                </a:solidFill>
                <a:latin typeface="Times New Roman" panose="02020603050405020304" pitchFamily="18" charset="0"/>
              </a:rPr>
              <a:t>Reflection</a:t>
            </a:r>
            <a:endParaRPr lang="en-US" sz="4800"/>
          </a:p>
        </p:txBody>
      </p:sp>
      <p:sp>
        <p:nvSpPr>
          <p:cNvPr id="2" name="Content Placeholder 1">
            <a:extLst>
              <a:ext uri="{FF2B5EF4-FFF2-40B4-BE49-F238E27FC236}">
                <a16:creationId xmlns:a16="http://schemas.microsoft.com/office/drawing/2014/main" id="{6C34A687-A4E6-4C84-8D3C-39F73F7B626A}"/>
              </a:ext>
            </a:extLst>
          </p:cNvPr>
          <p:cNvSpPr>
            <a:spLocks noGrp="1"/>
          </p:cNvSpPr>
          <p:nvPr>
            <p:ph idx="4294967295"/>
          </p:nvPr>
        </p:nvSpPr>
        <p:spPr>
          <a:xfrm>
            <a:off x="3822700" y="2409825"/>
            <a:ext cx="5054600" cy="679450"/>
          </a:xfrm>
        </p:spPr>
        <p:txBody>
          <a:bodyPr/>
          <a:lstStyle/>
          <a:p>
            <a:pPr marL="0" indent="0">
              <a:spcAft>
                <a:spcPts val="1200"/>
              </a:spcAft>
              <a:buNone/>
            </a:pPr>
            <a:r>
              <a:rPr lang="en-US" sz="2400"/>
              <a:t>What questions do you have?</a:t>
            </a:r>
          </a:p>
        </p:txBody>
      </p:sp>
      <p:pic>
        <p:nvPicPr>
          <p:cNvPr id="5" name="Picture 4">
            <a:extLst>
              <a:ext uri="{FF2B5EF4-FFF2-40B4-BE49-F238E27FC236}">
                <a16:creationId xmlns:a16="http://schemas.microsoft.com/office/drawing/2014/main" id="{B78E599E-0F2D-A949-8391-F8E3260287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79550"/>
            <a:ext cx="2692400" cy="2540000"/>
          </a:xfrm>
          <a:prstGeom prst="rect">
            <a:avLst/>
          </a:prstGeom>
        </p:spPr>
      </p:pic>
    </p:spTree>
    <p:extLst>
      <p:ext uri="{BB962C8B-B14F-4D97-AF65-F5344CB8AC3E}">
        <p14:creationId xmlns:p14="http://schemas.microsoft.com/office/powerpoint/2010/main" val="4012621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4DA7D3AA-E0B2-1440-BE78-4ABB9D3F60B8}"/>
              </a:ext>
            </a:extLst>
          </p:cNvPr>
          <p:cNvSpPr txBox="1">
            <a:spLocks noGrp="1"/>
          </p:cNvSpPr>
          <p:nvPr>
            <p:ph type="title" idx="4294967295"/>
          </p:nvPr>
        </p:nvSpPr>
        <p:spPr>
          <a:xfrm>
            <a:off x="0" y="124619"/>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Rights Perspective</a:t>
            </a:r>
            <a:endParaRPr kumimoji="0" lang="en-US" sz="4800" b="1" i="0" u="none" strike="noStrike" kern="1200" cap="none" spc="0" normalizeH="0" baseline="0" noProof="0">
              <a:ln>
                <a:noFill/>
              </a:ln>
              <a:solidFill>
                <a:schemeClr val="tx1"/>
              </a:solidFill>
              <a:effectLst/>
              <a:uLnTx/>
              <a:uFillTx/>
              <a:latin typeface="+mj-lt"/>
              <a:ea typeface="+mj-ea"/>
              <a:cs typeface="+mj-cs"/>
            </a:endParaRPr>
          </a:p>
        </p:txBody>
      </p:sp>
      <p:sp>
        <p:nvSpPr>
          <p:cNvPr id="2" name="Content Placeholder 1">
            <a:extLst>
              <a:ext uri="{FF2B5EF4-FFF2-40B4-BE49-F238E27FC236}">
                <a16:creationId xmlns:a16="http://schemas.microsoft.com/office/drawing/2014/main" id="{59AEEEF7-E812-49E9-B64F-93C717E7BBE6}"/>
              </a:ext>
            </a:extLst>
          </p:cNvPr>
          <p:cNvSpPr>
            <a:spLocks noGrp="1"/>
          </p:cNvSpPr>
          <p:nvPr>
            <p:ph idx="4294967295"/>
          </p:nvPr>
        </p:nvSpPr>
        <p:spPr>
          <a:xfrm>
            <a:off x="406400" y="972027"/>
            <a:ext cx="8064500" cy="1439704"/>
          </a:xfrm>
        </p:spPr>
        <p:txBody>
          <a:bodyPr>
            <a:normAutofit/>
          </a:bodyPr>
          <a:lstStyle/>
          <a:p>
            <a:r>
              <a:rPr lang="en-US"/>
              <a:t>UN Convention on the Rights of the Child</a:t>
            </a:r>
          </a:p>
          <a:p>
            <a:r>
              <a:rPr lang="en-US"/>
              <a:t>UN Convention on the Rights of People with Disabilities </a:t>
            </a:r>
          </a:p>
          <a:p>
            <a:pPr marL="342900" lvl="1" indent="0">
              <a:buNone/>
            </a:pPr>
            <a:endParaRPr lang="en-US"/>
          </a:p>
        </p:txBody>
      </p:sp>
      <p:sp>
        <p:nvSpPr>
          <p:cNvPr id="7" name="TextBox 6">
            <a:extLst>
              <a:ext uri="{FF2B5EF4-FFF2-40B4-BE49-F238E27FC236}">
                <a16:creationId xmlns:a16="http://schemas.microsoft.com/office/drawing/2014/main" id="{6EAA3393-FC01-2245-85CB-66E6508B799B}"/>
              </a:ext>
            </a:extLst>
          </p:cNvPr>
          <p:cNvSpPr txBox="1"/>
          <p:nvPr/>
        </p:nvSpPr>
        <p:spPr>
          <a:xfrm>
            <a:off x="3289300" y="2411731"/>
            <a:ext cx="5854700" cy="2616101"/>
          </a:xfrm>
          <a:prstGeom prst="rect">
            <a:avLst/>
          </a:prstGeom>
          <a:noFill/>
        </p:spPr>
        <p:txBody>
          <a:bodyPr wrap="square" lIns="91440" tIns="45720" rIns="91440" bIns="45720" rtlCol="0" anchor="t">
            <a:spAutoFit/>
          </a:bodyPr>
          <a:lstStyle/>
          <a:p>
            <a:pPr marL="742950" lvl="1" indent="-285750">
              <a:spcAft>
                <a:spcPts val="600"/>
              </a:spcAft>
              <a:buFont typeface="Courier New" panose="02070309020205020404" pitchFamily="49" charset="0"/>
              <a:buChar char="o"/>
            </a:pPr>
            <a:r>
              <a:rPr lang="en-US">
                <a:solidFill>
                  <a:srgbClr val="000000"/>
                </a:solidFill>
                <a:latin typeface="Roboto"/>
              </a:rPr>
              <a:t>Views persons with disabilities with rights, capable of claiming rights &amp; making decisions based on free / informed consent </a:t>
            </a:r>
          </a:p>
          <a:p>
            <a:pPr marL="742950" lvl="1" indent="-285750">
              <a:spcAft>
                <a:spcPts val="600"/>
              </a:spcAft>
              <a:buFont typeface="Courier New" panose="02070309020205020404" pitchFamily="49" charset="0"/>
              <a:buChar char="o"/>
            </a:pPr>
            <a:r>
              <a:rPr lang="en-US">
                <a:solidFill>
                  <a:srgbClr val="000000"/>
                </a:solidFill>
                <a:latin typeface="Roboto"/>
              </a:rPr>
              <a:t>Active members of society</a:t>
            </a:r>
          </a:p>
          <a:p>
            <a:pPr marL="742950" lvl="1" indent="-285750" fontAlgn="base">
              <a:spcAft>
                <a:spcPts val="600"/>
              </a:spcAft>
              <a:buFont typeface="Courier New" panose="02070309020205020404" pitchFamily="49" charset="0"/>
              <a:buChar char="o"/>
            </a:pPr>
            <a:r>
              <a:rPr lang="en-US">
                <a:solidFill>
                  <a:srgbClr val="000000"/>
                </a:solidFill>
                <a:latin typeface="Roboto"/>
              </a:rPr>
              <a:t>Human rights instrument with social development dimension</a:t>
            </a:r>
          </a:p>
          <a:p>
            <a:pPr marL="742950" lvl="1" indent="-285750" fontAlgn="base">
              <a:spcAft>
                <a:spcPts val="600"/>
              </a:spcAft>
              <a:buFont typeface="Courier New" panose="02070309020205020404" pitchFamily="49" charset="0"/>
              <a:buChar char="o"/>
            </a:pPr>
            <a:r>
              <a:rPr lang="en-US">
                <a:solidFill>
                  <a:srgbClr val="000000"/>
                </a:solidFill>
                <a:latin typeface="Roboto"/>
              </a:rPr>
              <a:t>Broad categorization of persons with disabilities</a:t>
            </a:r>
          </a:p>
          <a:p>
            <a:pPr>
              <a:spcAft>
                <a:spcPts val="600"/>
              </a:spcAft>
            </a:pPr>
            <a:endParaRPr lang="en-US"/>
          </a:p>
        </p:txBody>
      </p:sp>
      <p:pic>
        <p:nvPicPr>
          <p:cNvPr id="4" name="Picture 4">
            <a:extLst>
              <a:ext uri="{FF2B5EF4-FFF2-40B4-BE49-F238E27FC236}">
                <a16:creationId xmlns:a16="http://schemas.microsoft.com/office/drawing/2014/main" id="{E5A9AD3B-F83F-4665-B17B-BD84731C76A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7766" y="2571750"/>
            <a:ext cx="3389243" cy="1830680"/>
          </a:xfrm>
          <a:prstGeom prst="rect">
            <a:avLst/>
          </a:prstGeom>
        </p:spPr>
      </p:pic>
    </p:spTree>
    <p:extLst>
      <p:ext uri="{BB962C8B-B14F-4D97-AF65-F5344CB8AC3E}">
        <p14:creationId xmlns:p14="http://schemas.microsoft.com/office/powerpoint/2010/main" val="1627550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F5187-CD79-4394-B3DA-AE96BEA9C504}"/>
              </a:ext>
            </a:extLst>
          </p:cNvPr>
          <p:cNvSpPr>
            <a:spLocks noGrp="1"/>
          </p:cNvSpPr>
          <p:nvPr>
            <p:ph type="title" idx="4294967295"/>
          </p:nvPr>
        </p:nvSpPr>
        <p:spPr>
          <a:xfrm>
            <a:off x="0" y="124619"/>
            <a:ext cx="9144000" cy="773112"/>
          </a:xfrm>
        </p:spPr>
        <p:txBody>
          <a:bodyPr>
            <a:normAutofit/>
          </a:bodyPr>
          <a:lstStyle/>
          <a:p>
            <a:pPr algn="ctr"/>
            <a:r>
              <a:rPr lang="en-US" sz="4800" b="1">
                <a:solidFill>
                  <a:srgbClr val="942092"/>
                </a:solidFill>
                <a:latin typeface="Times New Roman" panose="02020603050405020304" pitchFamily="18" charset="0"/>
              </a:rPr>
              <a:t>Reflection</a:t>
            </a:r>
            <a:endParaRPr lang="en-US" sz="4800"/>
          </a:p>
        </p:txBody>
      </p:sp>
      <p:sp>
        <p:nvSpPr>
          <p:cNvPr id="2" name="Content Placeholder 1">
            <a:extLst>
              <a:ext uri="{FF2B5EF4-FFF2-40B4-BE49-F238E27FC236}">
                <a16:creationId xmlns:a16="http://schemas.microsoft.com/office/drawing/2014/main" id="{6C34A687-A4E6-4C84-8D3C-39F73F7B626A}"/>
              </a:ext>
            </a:extLst>
          </p:cNvPr>
          <p:cNvSpPr>
            <a:spLocks noGrp="1"/>
          </p:cNvSpPr>
          <p:nvPr>
            <p:ph idx="4294967295"/>
          </p:nvPr>
        </p:nvSpPr>
        <p:spPr>
          <a:xfrm>
            <a:off x="3708400" y="1479550"/>
            <a:ext cx="5054600" cy="3519487"/>
          </a:xfrm>
        </p:spPr>
        <p:txBody>
          <a:bodyPr/>
          <a:lstStyle/>
          <a:p>
            <a:pPr marL="0" indent="0">
              <a:spcAft>
                <a:spcPts val="1200"/>
              </a:spcAft>
              <a:buNone/>
            </a:pPr>
            <a:r>
              <a:rPr lang="en-US" sz="2400"/>
              <a:t>How do these rights play out in your country or community?</a:t>
            </a:r>
          </a:p>
          <a:p>
            <a:pPr marL="0" indent="0">
              <a:spcAft>
                <a:spcPts val="1200"/>
              </a:spcAft>
              <a:buNone/>
            </a:pPr>
            <a:r>
              <a:rPr lang="en-US" sz="2400"/>
              <a:t>How are they upheld?</a:t>
            </a:r>
          </a:p>
          <a:p>
            <a:pPr marL="0" indent="0">
              <a:spcAft>
                <a:spcPts val="1200"/>
              </a:spcAft>
              <a:buNone/>
            </a:pPr>
            <a:r>
              <a:rPr lang="en-US" sz="2400"/>
              <a:t>What are the challenges to children with disabilities (and their caregivers) claiming those rights?</a:t>
            </a:r>
          </a:p>
        </p:txBody>
      </p:sp>
      <p:pic>
        <p:nvPicPr>
          <p:cNvPr id="5" name="Picture 4">
            <a:extLst>
              <a:ext uri="{FF2B5EF4-FFF2-40B4-BE49-F238E27FC236}">
                <a16:creationId xmlns:a16="http://schemas.microsoft.com/office/drawing/2014/main" id="{B78E599E-0F2D-A949-8391-F8E3260287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79550"/>
            <a:ext cx="2692400" cy="2540000"/>
          </a:xfrm>
          <a:prstGeom prst="rect">
            <a:avLst/>
          </a:prstGeom>
        </p:spPr>
      </p:pic>
    </p:spTree>
    <p:extLst>
      <p:ext uri="{BB962C8B-B14F-4D97-AF65-F5344CB8AC3E}">
        <p14:creationId xmlns:p14="http://schemas.microsoft.com/office/powerpoint/2010/main" val="1542054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FD24C95-F5FB-B646-83E6-899A0BB36877}"/>
              </a:ext>
            </a:extLst>
          </p:cNvPr>
          <p:cNvSpPr txBox="1">
            <a:spLocks noGrp="1"/>
          </p:cNvSpPr>
          <p:nvPr>
            <p:ph type="title" idx="4294967295"/>
          </p:nvPr>
        </p:nvSpPr>
        <p:spPr>
          <a:xfrm>
            <a:off x="0" y="124619"/>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Disability in Children: </a:t>
            </a:r>
            <a:r>
              <a:rPr kumimoji="0" lang="en-US" sz="36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visible &amp; invisible</a:t>
            </a:r>
            <a:endParaRPr kumimoji="0" lang="en-US" sz="4800" b="0" i="0" u="none" strike="noStrike" kern="1200" cap="none" spc="0" normalizeH="0" baseline="0" noProof="0">
              <a:ln>
                <a:noFill/>
              </a:ln>
              <a:solidFill>
                <a:schemeClr val="tx1"/>
              </a:solidFill>
              <a:effectLst/>
              <a:uLnTx/>
              <a:uFillTx/>
              <a:latin typeface="+mj-lt"/>
              <a:ea typeface="+mj-ea"/>
              <a:cs typeface="+mj-cs"/>
            </a:endParaRPr>
          </a:p>
        </p:txBody>
      </p:sp>
      <p:sp>
        <p:nvSpPr>
          <p:cNvPr id="2" name="Content Placeholder 1">
            <a:extLst>
              <a:ext uri="{FF2B5EF4-FFF2-40B4-BE49-F238E27FC236}">
                <a16:creationId xmlns:a16="http://schemas.microsoft.com/office/drawing/2014/main" id="{CB5639C5-102F-4C8D-9C14-D0C8330492D9}"/>
              </a:ext>
            </a:extLst>
          </p:cNvPr>
          <p:cNvSpPr>
            <a:spLocks noGrp="1"/>
          </p:cNvSpPr>
          <p:nvPr>
            <p:ph idx="4294967295"/>
          </p:nvPr>
        </p:nvSpPr>
        <p:spPr>
          <a:xfrm>
            <a:off x="167649" y="777865"/>
            <a:ext cx="6107237" cy="4177095"/>
          </a:xfrm>
        </p:spPr>
        <p:txBody>
          <a:bodyPr vert="horz" lIns="91440" tIns="45720" rIns="91440" bIns="45720" rtlCol="0" anchor="t">
            <a:normAutofit lnSpcReduction="10000"/>
          </a:bodyPr>
          <a:lstStyle/>
          <a:p>
            <a:pPr marL="0" indent="0">
              <a:buNone/>
            </a:pPr>
            <a:endParaRPr lang="en-US">
              <a:cs typeface="Calibri"/>
            </a:endParaRPr>
          </a:p>
          <a:p>
            <a:pPr algn="just"/>
            <a:r>
              <a:rPr lang="en-US">
                <a:ea typeface="+mn-lt"/>
                <a:cs typeface="+mn-lt"/>
              </a:rPr>
              <a:t>Does not use words to communicate on time</a:t>
            </a:r>
            <a:endParaRPr lang="en-US">
              <a:cs typeface="Calibri" panose="020F0502020204030204"/>
            </a:endParaRPr>
          </a:p>
          <a:p>
            <a:pPr algn="just"/>
            <a:r>
              <a:rPr lang="en-US">
                <a:ea typeface="+mn-lt"/>
                <a:cs typeface="+mn-lt"/>
              </a:rPr>
              <a:t>Does not understand simple directions</a:t>
            </a:r>
            <a:endParaRPr lang="en-US"/>
          </a:p>
          <a:p>
            <a:pPr algn="just"/>
            <a:r>
              <a:rPr lang="en-US">
                <a:ea typeface="+mn-lt"/>
                <a:cs typeface="+mn-lt"/>
              </a:rPr>
              <a:t>Speech is difficult to understand</a:t>
            </a:r>
            <a:endParaRPr lang="en-US"/>
          </a:p>
          <a:p>
            <a:pPr algn="just"/>
            <a:r>
              <a:rPr lang="en-US">
                <a:ea typeface="+mn-lt"/>
                <a:cs typeface="+mn-lt"/>
              </a:rPr>
              <a:t>Not sitting, crawling or walking on time</a:t>
            </a:r>
            <a:endParaRPr lang="en-US"/>
          </a:p>
          <a:p>
            <a:pPr algn="just"/>
            <a:r>
              <a:rPr lang="en-US">
                <a:ea typeface="+mn-lt"/>
                <a:cs typeface="+mn-lt"/>
              </a:rPr>
              <a:t>Cannot hold or manipulate toys</a:t>
            </a:r>
            <a:endParaRPr lang="en-US"/>
          </a:p>
          <a:p>
            <a:pPr algn="just"/>
            <a:r>
              <a:rPr lang="en-US">
                <a:ea typeface="+mn-lt"/>
                <a:cs typeface="+mn-lt"/>
              </a:rPr>
              <a:t>Difficulty in preparation for school</a:t>
            </a:r>
            <a:endParaRPr lang="en-US"/>
          </a:p>
          <a:p>
            <a:pPr algn="just"/>
            <a:r>
              <a:rPr lang="en-US">
                <a:ea typeface="+mn-lt"/>
                <a:cs typeface="+mn-lt"/>
              </a:rPr>
              <a:t>Cannot hold pen correctly or has poor handwriting</a:t>
            </a:r>
            <a:endParaRPr lang="en-US"/>
          </a:p>
          <a:p>
            <a:pPr algn="just"/>
            <a:r>
              <a:rPr lang="en-US">
                <a:ea typeface="+mn-lt"/>
                <a:cs typeface="+mn-lt"/>
              </a:rPr>
              <a:t>Cannot use toilet, dress or feed self appropriately</a:t>
            </a:r>
            <a:endParaRPr lang="en-US"/>
          </a:p>
          <a:p>
            <a:pPr algn="just"/>
            <a:r>
              <a:rPr lang="en-US">
                <a:ea typeface="+mn-lt"/>
                <a:cs typeface="+mn-lt"/>
              </a:rPr>
              <a:t>Hypersensitive or hyposensitive to the environment</a:t>
            </a:r>
            <a:endParaRPr lang="en-US">
              <a:cs typeface="Calibri" panose="020F0502020204030204"/>
            </a:endParaRPr>
          </a:p>
          <a:p>
            <a:r>
              <a:rPr lang="en-US">
                <a:ea typeface="+mn-lt"/>
                <a:cs typeface="+mn-lt"/>
              </a:rPr>
              <a:t>Shows unusual or uncontrollable behavior</a:t>
            </a:r>
            <a:endParaRPr lang="en-US" err="1"/>
          </a:p>
          <a:p>
            <a:endParaRPr lang="en-US">
              <a:cs typeface="Calibri"/>
            </a:endParaRPr>
          </a:p>
        </p:txBody>
      </p:sp>
      <p:sp>
        <p:nvSpPr>
          <p:cNvPr id="4" name="Content Placeholder 2">
            <a:extLst>
              <a:ext uri="{FF2B5EF4-FFF2-40B4-BE49-F238E27FC236}">
                <a16:creationId xmlns:a16="http://schemas.microsoft.com/office/drawing/2014/main" id="{11A979C9-FDFD-4E6E-B4CC-E52F9641CD05}"/>
              </a:ext>
            </a:extLst>
          </p:cNvPr>
          <p:cNvSpPr txBox="1">
            <a:spLocks/>
          </p:cNvSpPr>
          <p:nvPr/>
        </p:nvSpPr>
        <p:spPr>
          <a:xfrm>
            <a:off x="6284614" y="1023937"/>
            <a:ext cx="2691737" cy="3519488"/>
          </a:xfrm>
          <a:prstGeom prst="rect">
            <a:avLst/>
          </a:prstGeom>
        </p:spPr>
        <p:txBody>
          <a:bodyPr lIns="91440" tIns="45720" rIns="91440" bIns="4572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50000"/>
              </a:lnSpc>
              <a:spcBef>
                <a:spcPts val="0"/>
              </a:spcBef>
              <a:buFont typeface="Symbol" panose="05050102010706020507" pitchFamily="18" charset="2"/>
              <a:buChar char=""/>
            </a:pPr>
            <a:r>
              <a:rPr lang="en-GB" sz="1800">
                <a:latin typeface="Calibri"/>
                <a:ea typeface="Calibri" panose="020F0502020204030204" pitchFamily="34" charset="0"/>
                <a:cs typeface="Calibri"/>
              </a:rPr>
              <a:t>At birth or acquired</a:t>
            </a:r>
            <a:endParaRPr lang="en-US"/>
          </a:p>
          <a:p>
            <a:pPr marL="342900" indent="-342900">
              <a:lnSpc>
                <a:spcPct val="150000"/>
              </a:lnSpc>
              <a:spcBef>
                <a:spcPts val="0"/>
              </a:spcBef>
              <a:buFont typeface="Symbol" panose="05050102010706020507" pitchFamily="18" charset="2"/>
              <a:buChar char=""/>
            </a:pPr>
            <a:r>
              <a:rPr lang="en-GB" sz="1800">
                <a:cs typeface="Calibri"/>
              </a:rPr>
              <a:t>Impacts function</a:t>
            </a:r>
          </a:p>
          <a:p>
            <a:pPr marL="342900" indent="-342900">
              <a:lnSpc>
                <a:spcPct val="150000"/>
              </a:lnSpc>
              <a:spcBef>
                <a:spcPts val="0"/>
              </a:spcBef>
              <a:buFont typeface="Symbol" panose="05050102010706020507" pitchFamily="18" charset="2"/>
              <a:buChar char=""/>
            </a:pPr>
            <a:r>
              <a:rPr lang="en-GB" sz="1800">
                <a:cs typeface="Calibri"/>
              </a:rPr>
              <a:t>Impacts internal and external senses</a:t>
            </a:r>
          </a:p>
        </p:txBody>
      </p:sp>
      <p:pic>
        <p:nvPicPr>
          <p:cNvPr id="8" name="Picture 7" descr="blue square graphic with text that states not all disabilities look like a person using a wheelchair and that some disabilities look like a person without a visible impairment">
            <a:extLst>
              <a:ext uri="{FF2B5EF4-FFF2-40B4-BE49-F238E27FC236}">
                <a16:creationId xmlns:a16="http://schemas.microsoft.com/office/drawing/2014/main" id="{A0502681-E191-8C48-AA9F-B7456C38B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5643" y="3066056"/>
            <a:ext cx="1784350" cy="1885950"/>
          </a:xfrm>
          <a:prstGeom prst="rect">
            <a:avLst/>
          </a:prstGeom>
        </p:spPr>
      </p:pic>
    </p:spTree>
    <p:extLst>
      <p:ext uri="{BB962C8B-B14F-4D97-AF65-F5344CB8AC3E}">
        <p14:creationId xmlns:p14="http://schemas.microsoft.com/office/powerpoint/2010/main" val="2332190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F5187-CD79-4394-B3DA-AE96BEA9C504}"/>
              </a:ext>
            </a:extLst>
          </p:cNvPr>
          <p:cNvSpPr>
            <a:spLocks noGrp="1"/>
          </p:cNvSpPr>
          <p:nvPr>
            <p:ph type="title" idx="4294967295"/>
          </p:nvPr>
        </p:nvSpPr>
        <p:spPr>
          <a:xfrm>
            <a:off x="0" y="124619"/>
            <a:ext cx="9144000" cy="773112"/>
          </a:xfrm>
        </p:spPr>
        <p:txBody>
          <a:bodyPr>
            <a:normAutofit/>
          </a:bodyPr>
          <a:lstStyle/>
          <a:p>
            <a:pPr algn="ctr"/>
            <a:r>
              <a:rPr lang="en-US" sz="4800" b="1">
                <a:solidFill>
                  <a:srgbClr val="942092"/>
                </a:solidFill>
                <a:latin typeface="Times New Roman" panose="02020603050405020304" pitchFamily="18" charset="0"/>
              </a:rPr>
              <a:t>Reflection</a:t>
            </a:r>
            <a:endParaRPr lang="en-US" sz="4800"/>
          </a:p>
        </p:txBody>
      </p:sp>
      <p:sp>
        <p:nvSpPr>
          <p:cNvPr id="2" name="Content Placeholder 1">
            <a:extLst>
              <a:ext uri="{FF2B5EF4-FFF2-40B4-BE49-F238E27FC236}">
                <a16:creationId xmlns:a16="http://schemas.microsoft.com/office/drawing/2014/main" id="{6C34A687-A4E6-4C84-8D3C-39F73F7B626A}"/>
              </a:ext>
            </a:extLst>
          </p:cNvPr>
          <p:cNvSpPr>
            <a:spLocks noGrp="1"/>
          </p:cNvSpPr>
          <p:nvPr>
            <p:ph idx="4294967295"/>
          </p:nvPr>
        </p:nvSpPr>
        <p:spPr>
          <a:xfrm>
            <a:off x="3360145" y="1156771"/>
            <a:ext cx="5402855" cy="3345380"/>
          </a:xfrm>
        </p:spPr>
        <p:txBody>
          <a:bodyPr>
            <a:normAutofit fontScale="85000" lnSpcReduction="20000"/>
          </a:bodyPr>
          <a:lstStyle/>
          <a:p>
            <a:pPr marL="0" indent="0">
              <a:spcAft>
                <a:spcPts val="1200"/>
              </a:spcAft>
              <a:buNone/>
            </a:pPr>
            <a:r>
              <a:rPr lang="en-US" sz="2400"/>
              <a:t>Not all disabilities are visible. What does this mean for our work? </a:t>
            </a:r>
          </a:p>
          <a:p>
            <a:pPr marL="0" indent="0">
              <a:spcAft>
                <a:spcPts val="1200"/>
              </a:spcAft>
              <a:buNone/>
            </a:pPr>
            <a:r>
              <a:rPr lang="en-US" sz="2400"/>
              <a:t>How does institutionalization or family separation further impact a child with disability?</a:t>
            </a:r>
          </a:p>
          <a:p>
            <a:pPr marL="0" indent="0">
              <a:spcAft>
                <a:spcPts val="1200"/>
              </a:spcAft>
              <a:buNone/>
            </a:pPr>
            <a:r>
              <a:rPr lang="en-US" sz="2400"/>
              <a:t>What are parents told by the community or doctors about their child with disability? How does that impact separation?</a:t>
            </a:r>
          </a:p>
          <a:p>
            <a:pPr marL="0" indent="0">
              <a:spcAft>
                <a:spcPts val="1200"/>
              </a:spcAft>
              <a:buNone/>
            </a:pPr>
            <a:r>
              <a:rPr lang="en-US" sz="2400"/>
              <a:t>What community services could help parents keep their children with disabilities with them? </a:t>
            </a:r>
          </a:p>
          <a:p>
            <a:pPr marL="0" indent="0">
              <a:spcAft>
                <a:spcPts val="1200"/>
              </a:spcAft>
              <a:buNone/>
            </a:pPr>
            <a:r>
              <a:rPr lang="en-US" sz="2400"/>
              <a:t>What’s your role in addressing those service gaps?</a:t>
            </a:r>
          </a:p>
        </p:txBody>
      </p:sp>
      <p:pic>
        <p:nvPicPr>
          <p:cNvPr id="5" name="Picture 4">
            <a:extLst>
              <a:ext uri="{FF2B5EF4-FFF2-40B4-BE49-F238E27FC236}">
                <a16:creationId xmlns:a16="http://schemas.microsoft.com/office/drawing/2014/main" id="{B78E599E-0F2D-A949-8391-F8E3260287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79550"/>
            <a:ext cx="2692400" cy="2540000"/>
          </a:xfrm>
          <a:prstGeom prst="rect">
            <a:avLst/>
          </a:prstGeom>
        </p:spPr>
      </p:pic>
    </p:spTree>
    <p:extLst>
      <p:ext uri="{BB962C8B-B14F-4D97-AF65-F5344CB8AC3E}">
        <p14:creationId xmlns:p14="http://schemas.microsoft.com/office/powerpoint/2010/main" val="325024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720E-3CED-494B-A083-28F296E7C911}"/>
              </a:ext>
            </a:extLst>
          </p:cNvPr>
          <p:cNvSpPr>
            <a:spLocks noGrp="1"/>
          </p:cNvSpPr>
          <p:nvPr>
            <p:ph type="title"/>
          </p:nvPr>
        </p:nvSpPr>
        <p:spPr>
          <a:xfrm>
            <a:off x="720075" y="733577"/>
            <a:ext cx="7941326" cy="796983"/>
          </a:xfrm>
        </p:spPr>
        <p:txBody>
          <a:bodyPr anchor="b">
            <a:normAutofit fontScale="90000"/>
          </a:bodyPr>
          <a:lstStyle/>
          <a:p>
            <a:r>
              <a:rPr lang="en-US" sz="4500" b="1">
                <a:solidFill>
                  <a:srgbClr val="942092"/>
                </a:solidFill>
                <a:latin typeface="Times New Roman" panose="02020603050405020304" pitchFamily="18" charset="0"/>
                <a:ea typeface="Times New Roman" panose="02020603050405020304" pitchFamily="18" charset="0"/>
              </a:rPr>
              <a:t>By the end of this workshop you will be able to…</a:t>
            </a:r>
            <a:endParaRPr lang="en-US"/>
          </a:p>
        </p:txBody>
      </p:sp>
      <p:sp>
        <p:nvSpPr>
          <p:cNvPr id="3" name="Content Placeholder 2">
            <a:extLst>
              <a:ext uri="{FF2B5EF4-FFF2-40B4-BE49-F238E27FC236}">
                <a16:creationId xmlns:a16="http://schemas.microsoft.com/office/drawing/2014/main" id="{A575D1CE-171A-EA47-A22D-A12577CDF5C9}"/>
              </a:ext>
            </a:extLst>
          </p:cNvPr>
          <p:cNvSpPr>
            <a:spLocks noGrp="1"/>
          </p:cNvSpPr>
          <p:nvPr>
            <p:ph idx="1"/>
          </p:nvPr>
        </p:nvSpPr>
        <p:spPr>
          <a:xfrm>
            <a:off x="3795793" y="1665514"/>
            <a:ext cx="5154828" cy="3135086"/>
          </a:xfrm>
        </p:spPr>
        <p:txBody>
          <a:bodyPr>
            <a:normAutofit fontScale="85000" lnSpcReduction="10000"/>
          </a:bodyPr>
          <a:lstStyle/>
          <a:p>
            <a:pPr marL="0" indent="0">
              <a:spcBef>
                <a:spcPts val="600"/>
              </a:spcBef>
              <a:spcAft>
                <a:spcPts val="600"/>
              </a:spcAft>
              <a:buNone/>
            </a:pPr>
            <a:r>
              <a:rPr lang="en-US" sz="2400"/>
              <a:t>…define disability</a:t>
            </a:r>
          </a:p>
          <a:p>
            <a:pPr marL="0" marR="0" lvl="0" indent="0">
              <a:spcBef>
                <a:spcPts val="600"/>
              </a:spcBef>
              <a:spcAft>
                <a:spcPts val="600"/>
              </a:spcAft>
              <a:buNone/>
            </a:pPr>
            <a:r>
              <a:rPr lang="en-US" sz="2400"/>
              <a:t>…</a:t>
            </a:r>
            <a:r>
              <a:rPr lang="en-US" sz="2400">
                <a:cs typeface="Arial" panose="020B0604020202020204" pitchFamily="34" charset="0"/>
              </a:rPr>
              <a:t>d</a:t>
            </a:r>
            <a:r>
              <a:rPr lang="en-US" sz="2400">
                <a:ea typeface="Calibri" panose="020F0502020204030204" pitchFamily="34" charset="0"/>
                <a:cs typeface="Arial" panose="020B0604020202020204" pitchFamily="34" charset="0"/>
              </a:rPr>
              <a:t>escribe the relationship between poverty and disability</a:t>
            </a:r>
          </a:p>
          <a:p>
            <a:pPr marL="0" marR="0" lvl="0" indent="0">
              <a:spcBef>
                <a:spcPts val="600"/>
              </a:spcBef>
              <a:spcAft>
                <a:spcPts val="600"/>
              </a:spcAft>
              <a:buNone/>
            </a:pPr>
            <a:r>
              <a:rPr lang="en-US" sz="2400">
                <a:ea typeface="Calibri" panose="020F0502020204030204" pitchFamily="34" charset="0"/>
                <a:cs typeface="Arial" panose="020B0604020202020204" pitchFamily="34" charset="0"/>
              </a:rPr>
              <a:t>…identify steps to take toward inclusion</a:t>
            </a:r>
          </a:p>
          <a:p>
            <a:pPr marL="0" marR="0" lvl="0" indent="0">
              <a:spcBef>
                <a:spcPts val="600"/>
              </a:spcBef>
              <a:spcAft>
                <a:spcPts val="600"/>
              </a:spcAft>
              <a:buNone/>
            </a:pPr>
            <a:r>
              <a:rPr lang="en-US" sz="2400">
                <a:ea typeface="Calibri" panose="020F0502020204030204" pitchFamily="34" charset="0"/>
                <a:cs typeface="Arial" panose="020B0604020202020204" pitchFamily="34" charset="0"/>
              </a:rPr>
              <a:t>…understand the basics of disability etiquette</a:t>
            </a:r>
          </a:p>
          <a:p>
            <a:pPr marL="0" marR="0" lvl="0" indent="0">
              <a:spcBef>
                <a:spcPts val="600"/>
              </a:spcBef>
              <a:spcAft>
                <a:spcPts val="600"/>
              </a:spcAft>
              <a:buNone/>
            </a:pPr>
            <a:r>
              <a:rPr lang="en-US" sz="2400">
                <a:ea typeface="Calibri" panose="020F0502020204030204" pitchFamily="34" charset="0"/>
                <a:cs typeface="Arial" panose="020B0604020202020204" pitchFamily="34" charset="0"/>
              </a:rPr>
              <a:t>…understand how disability impacts family strengthening programming</a:t>
            </a:r>
          </a:p>
          <a:p>
            <a:pPr marL="0" marR="0" lvl="0" indent="0">
              <a:spcBef>
                <a:spcPts val="600"/>
              </a:spcBef>
              <a:spcAft>
                <a:spcPts val="600"/>
              </a:spcAft>
              <a:buNone/>
            </a:pPr>
            <a:r>
              <a:rPr lang="en-US" sz="2400">
                <a:ea typeface="Calibri" panose="020F0502020204030204" pitchFamily="34" charset="0"/>
                <a:cs typeface="Arial" panose="020B0604020202020204" pitchFamily="34" charset="0"/>
              </a:rPr>
              <a:t>…identify roles in mitigating barriers faced by children with disabilities and their families</a:t>
            </a:r>
          </a:p>
          <a:p>
            <a:pPr marL="0" marR="0" lvl="0" indent="0">
              <a:spcBef>
                <a:spcPts val="1200"/>
              </a:spcBef>
              <a:spcAft>
                <a:spcPts val="600"/>
              </a:spcAft>
              <a:buNone/>
            </a:pPr>
            <a:endParaRPr lang="en-US" sz="2400">
              <a:ea typeface="Calibri" panose="020F0502020204030204" pitchFamily="34" charset="0"/>
              <a:cs typeface="Arial" panose="020B0604020202020204" pitchFamily="34" charset="0"/>
            </a:endParaRPr>
          </a:p>
          <a:p>
            <a:pPr marL="0" marR="0" lvl="0" indent="0">
              <a:spcBef>
                <a:spcPts val="1200"/>
              </a:spcBef>
              <a:spcAft>
                <a:spcPts val="600"/>
              </a:spcAft>
              <a:buNone/>
            </a:pPr>
            <a:endParaRPr lang="en-US" sz="2400">
              <a:ea typeface="Calibri" panose="020F0502020204030204" pitchFamily="34" charset="0"/>
              <a:cs typeface="Arial" panose="020B0604020202020204" pitchFamily="34" charset="0"/>
            </a:endParaRPr>
          </a:p>
          <a:p>
            <a:pPr marL="0" indent="0">
              <a:spcBef>
                <a:spcPts val="1200"/>
              </a:spcBef>
              <a:spcAft>
                <a:spcPts val="600"/>
              </a:spcAft>
              <a:buNone/>
            </a:pPr>
            <a:endParaRPr lang="en-US" sz="2400"/>
          </a:p>
          <a:p>
            <a:pPr lvl="0">
              <a:spcBef>
                <a:spcPts val="1200"/>
              </a:spcBef>
              <a:spcAft>
                <a:spcPts val="600"/>
              </a:spcAft>
            </a:pPr>
            <a:endParaRPr lang="en-US" sz="2400"/>
          </a:p>
          <a:p>
            <a:pPr lvl="0">
              <a:spcBef>
                <a:spcPts val="1200"/>
              </a:spcBef>
              <a:spcAft>
                <a:spcPts val="600"/>
              </a:spcAft>
            </a:pPr>
            <a:endParaRPr lang="en-US" sz="2400"/>
          </a:p>
          <a:p>
            <a:endParaRPr lang="en-US" sz="1650"/>
          </a:p>
        </p:txBody>
      </p:sp>
      <p:pic>
        <p:nvPicPr>
          <p:cNvPr id="1026" name="Picture 2" descr="Blackboard Clip Art">
            <a:extLst>
              <a:ext uri="{FF2B5EF4-FFF2-40B4-BE49-F238E27FC236}">
                <a16:creationId xmlns:a16="http://schemas.microsoft.com/office/drawing/2014/main" id="{ECDDB15F-38AF-FD40-BDB7-8053DFF39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57" y="1881867"/>
            <a:ext cx="3523136" cy="24118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6B2A88-0937-E341-A039-1E673917D0DC}"/>
              </a:ext>
            </a:extLst>
          </p:cNvPr>
          <p:cNvSpPr txBox="1"/>
          <p:nvPr/>
        </p:nvSpPr>
        <p:spPr>
          <a:xfrm rot="20347491">
            <a:off x="592371" y="2560209"/>
            <a:ext cx="2804432" cy="369332"/>
          </a:xfrm>
          <a:prstGeom prst="rect">
            <a:avLst/>
          </a:prstGeom>
          <a:noFill/>
        </p:spPr>
        <p:txBody>
          <a:bodyPr wrap="square" rtlCol="0">
            <a:spAutoFit/>
          </a:bodyPr>
          <a:lstStyle/>
          <a:p>
            <a:pPr defTabSz="685800"/>
            <a:r>
              <a:rPr lang="en-US" b="1">
                <a:solidFill>
                  <a:prstClr val="white">
                    <a:lumMod val="95000"/>
                  </a:prstClr>
                </a:solidFill>
                <a:latin typeface="Chalkboard" panose="03050602040202020205" pitchFamily="66" charset="77"/>
              </a:rPr>
              <a:t>LEARNING OBJECTIVES</a:t>
            </a:r>
          </a:p>
        </p:txBody>
      </p:sp>
    </p:spTree>
    <p:extLst>
      <p:ext uri="{BB962C8B-B14F-4D97-AF65-F5344CB8AC3E}">
        <p14:creationId xmlns:p14="http://schemas.microsoft.com/office/powerpoint/2010/main" val="108268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925407A-00AC-E64A-AFE8-0BC022AA8286}"/>
              </a:ext>
            </a:extLst>
          </p:cNvPr>
          <p:cNvSpPr txBox="1">
            <a:spLocks noGrp="1"/>
          </p:cNvSpPr>
          <p:nvPr>
            <p:ph type="title" idx="4294967295"/>
          </p:nvPr>
        </p:nvSpPr>
        <p:spPr>
          <a:xfrm>
            <a:off x="0" y="124619"/>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Impact of Disability</a:t>
            </a:r>
            <a:endParaRPr kumimoji="0" lang="en-US" sz="4800" b="0" i="0" u="none" strike="noStrike" kern="1200" cap="none" spc="0" normalizeH="0" baseline="0" noProof="0">
              <a:ln>
                <a:noFill/>
              </a:ln>
              <a:solidFill>
                <a:schemeClr val="tx1"/>
              </a:solidFill>
              <a:effectLst/>
              <a:uLnTx/>
              <a:uFillTx/>
              <a:latin typeface="+mj-lt"/>
              <a:ea typeface="+mj-ea"/>
              <a:cs typeface="+mj-cs"/>
            </a:endParaRPr>
          </a:p>
        </p:txBody>
      </p:sp>
      <p:sp>
        <p:nvSpPr>
          <p:cNvPr id="2" name="Content Placeholder 1">
            <a:extLst>
              <a:ext uri="{FF2B5EF4-FFF2-40B4-BE49-F238E27FC236}">
                <a16:creationId xmlns:a16="http://schemas.microsoft.com/office/drawing/2014/main" id="{9883EE1C-FCC3-461F-932E-A50EF4F6432D}"/>
              </a:ext>
            </a:extLst>
          </p:cNvPr>
          <p:cNvSpPr>
            <a:spLocks noGrp="1"/>
          </p:cNvSpPr>
          <p:nvPr>
            <p:ph idx="4294967295"/>
          </p:nvPr>
        </p:nvSpPr>
        <p:spPr>
          <a:xfrm>
            <a:off x="2758643" y="1006306"/>
            <a:ext cx="5687349" cy="3519487"/>
          </a:xfrm>
        </p:spPr>
        <p:txBody>
          <a:bodyPr/>
          <a:lstStyle/>
          <a:p>
            <a:pPr marL="0" indent="0">
              <a:spcAft>
                <a:spcPts val="1200"/>
              </a:spcAft>
              <a:buNone/>
            </a:pPr>
            <a:r>
              <a:rPr lang="en-US" sz="2400"/>
              <a:t>The child, in the present and future</a:t>
            </a:r>
          </a:p>
          <a:p>
            <a:pPr marL="0" indent="0">
              <a:spcAft>
                <a:spcPts val="1200"/>
              </a:spcAft>
              <a:buNone/>
            </a:pPr>
            <a:r>
              <a:rPr lang="en-US" sz="2400"/>
              <a:t>Siblings</a:t>
            </a:r>
          </a:p>
          <a:p>
            <a:pPr marL="0" indent="0">
              <a:spcAft>
                <a:spcPts val="1200"/>
              </a:spcAft>
              <a:buNone/>
            </a:pPr>
            <a:r>
              <a:rPr lang="en-US" sz="2400"/>
              <a:t>Parents</a:t>
            </a:r>
          </a:p>
          <a:p>
            <a:pPr marL="0" indent="0">
              <a:spcAft>
                <a:spcPts val="1200"/>
              </a:spcAft>
              <a:buNone/>
            </a:pPr>
            <a:r>
              <a:rPr lang="en-US" sz="2400"/>
              <a:t>Family</a:t>
            </a:r>
          </a:p>
          <a:p>
            <a:pPr marL="0" indent="0">
              <a:spcAft>
                <a:spcPts val="1200"/>
              </a:spcAft>
              <a:buNone/>
            </a:pPr>
            <a:r>
              <a:rPr lang="en-US" sz="2400"/>
              <a:t>Services</a:t>
            </a:r>
          </a:p>
          <a:p>
            <a:pPr marL="0" indent="0">
              <a:spcAft>
                <a:spcPts val="1200"/>
              </a:spcAft>
              <a:buNone/>
            </a:pPr>
            <a:r>
              <a:rPr lang="en-US" sz="2400"/>
              <a:t>Society</a:t>
            </a:r>
          </a:p>
          <a:p>
            <a:pPr lvl="1"/>
            <a:endParaRPr lang="en-US"/>
          </a:p>
        </p:txBody>
      </p:sp>
      <p:pic>
        <p:nvPicPr>
          <p:cNvPr id="5" name="Picture 4" descr="blue stick figure representation of a mom, dad, and child who uses a walking frame">
            <a:extLst>
              <a:ext uri="{FF2B5EF4-FFF2-40B4-BE49-F238E27FC236}">
                <a16:creationId xmlns:a16="http://schemas.microsoft.com/office/drawing/2014/main" id="{2BB0C731-76D5-7B40-9C25-D349A63B885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0900" y="1466850"/>
            <a:ext cx="3213100" cy="2209800"/>
          </a:xfrm>
          <a:prstGeom prst="rect">
            <a:avLst/>
          </a:prstGeom>
        </p:spPr>
      </p:pic>
      <p:pic>
        <p:nvPicPr>
          <p:cNvPr id="7" name="Picture 6" descr="green infographic showing a car using a parking spot for a person with a disability">
            <a:extLst>
              <a:ext uri="{FF2B5EF4-FFF2-40B4-BE49-F238E27FC236}">
                <a16:creationId xmlns:a16="http://schemas.microsoft.com/office/drawing/2014/main" id="{2048916B-CF31-6945-BA3D-5A003318E3B3}"/>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52554" y="2571750"/>
            <a:ext cx="2046796" cy="2114521"/>
          </a:xfrm>
          <a:prstGeom prst="rect">
            <a:avLst/>
          </a:prstGeom>
        </p:spPr>
      </p:pic>
    </p:spTree>
    <p:extLst>
      <p:ext uri="{BB962C8B-B14F-4D97-AF65-F5344CB8AC3E}">
        <p14:creationId xmlns:p14="http://schemas.microsoft.com/office/powerpoint/2010/main" val="1391230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C1FD7CFE-94D7-A64D-979D-DA571D73A160}"/>
              </a:ext>
            </a:extLst>
          </p:cNvPr>
          <p:cNvSpPr txBox="1">
            <a:spLocks noGrp="1"/>
          </p:cNvSpPr>
          <p:nvPr>
            <p:ph type="title" idx="4294967295"/>
          </p:nvPr>
        </p:nvSpPr>
        <p:spPr>
          <a:xfrm>
            <a:off x="0" y="124619"/>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Why inclusion? </a:t>
            </a:r>
            <a:r>
              <a:rPr kumimoji="0" lang="en-US" sz="32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Example of Kenya</a:t>
            </a:r>
            <a:endParaRPr kumimoji="0" lang="en-US" sz="3200" b="0" i="0" u="none" strike="noStrike" kern="1200" cap="none" spc="0" normalizeH="0" baseline="0" noProof="0">
              <a:ln>
                <a:noFill/>
              </a:ln>
              <a:solidFill>
                <a:schemeClr val="tx1"/>
              </a:solidFill>
              <a:effectLst/>
              <a:uLnTx/>
              <a:uFillTx/>
              <a:latin typeface="+mj-lt"/>
              <a:ea typeface="+mj-ea"/>
              <a:cs typeface="+mj-cs"/>
            </a:endParaRPr>
          </a:p>
        </p:txBody>
      </p:sp>
      <p:sp>
        <p:nvSpPr>
          <p:cNvPr id="5" name="Content Placeholder 4" descr="Text box stating that 2.2% of Kenyans (900,000) are persons with disabilities &#10;1.9% of men have a disability compared with 2.5% of women&#10;More people with disabilities living in rural than urban areas&#10;">
            <a:extLst>
              <a:ext uri="{FF2B5EF4-FFF2-40B4-BE49-F238E27FC236}">
                <a16:creationId xmlns:a16="http://schemas.microsoft.com/office/drawing/2014/main" id="{9BB0839F-E4AA-42C2-B3B7-EC21C79AF56C}"/>
              </a:ext>
            </a:extLst>
          </p:cNvPr>
          <p:cNvSpPr>
            <a:spLocks noGrp="1"/>
          </p:cNvSpPr>
          <p:nvPr>
            <p:ph idx="4294967295"/>
          </p:nvPr>
        </p:nvSpPr>
        <p:spPr>
          <a:xfrm>
            <a:off x="261257" y="992742"/>
            <a:ext cx="5491163" cy="4230687"/>
          </a:xfrm>
        </p:spPr>
        <p:txBody>
          <a:bodyPr lIns="91440" tIns="45720" rIns="91440" bIns="45720" anchor="t"/>
          <a:lstStyle/>
          <a:p>
            <a:pPr marL="214321" indent="-214313">
              <a:spcBef>
                <a:spcPts val="0"/>
              </a:spcBef>
              <a:buFont typeface="Courier New" panose="02070309020205020404" pitchFamily="49" charset="0"/>
              <a:buChar char="o"/>
            </a:pPr>
            <a:r>
              <a:rPr lang="en-US" sz="1800">
                <a:latin typeface="Calibri" panose="020F0502020204030204" pitchFamily="34" charset="0"/>
                <a:ea typeface="Calibri" panose="020F0502020204030204" pitchFamily="34" charset="0"/>
                <a:cs typeface="Arial" panose="020B0604020202020204" pitchFamily="34" charset="0"/>
              </a:rPr>
              <a:t>Disability is a key driver of child-family separation in Kenya </a:t>
            </a:r>
          </a:p>
          <a:p>
            <a:pPr marL="8" indent="0">
              <a:spcBef>
                <a:spcPts val="0"/>
              </a:spcBef>
              <a:buNone/>
            </a:pPr>
            <a:endParaRPr lang="en-US" sz="1800">
              <a:latin typeface="Calibri" panose="020F0502020204030204" pitchFamily="34" charset="0"/>
              <a:ea typeface="Calibri" panose="020F0502020204030204" pitchFamily="34" charset="0"/>
              <a:cs typeface="Arial" panose="020B0604020202020204" pitchFamily="34" charset="0"/>
            </a:endParaRPr>
          </a:p>
          <a:p>
            <a:pPr marL="214321" indent="-214313">
              <a:spcBef>
                <a:spcPts val="0"/>
              </a:spcBef>
              <a:buFont typeface="Courier New" panose="02070309020205020404" pitchFamily="49" charset="0"/>
              <a:buChar char="o"/>
            </a:pPr>
            <a:r>
              <a:rPr lang="en-US" sz="1800">
                <a:latin typeface="Calibri" panose="020F0502020204030204" pitchFamily="34" charset="0"/>
                <a:ea typeface="Calibri" panose="020F0502020204030204" pitchFamily="34" charset="0"/>
                <a:cs typeface="Arial" panose="020B0604020202020204" pitchFamily="34" charset="0"/>
              </a:rPr>
              <a:t>Children with disabilities are disproportionately represented in institutional care and more at risk of separation</a:t>
            </a:r>
          </a:p>
          <a:p>
            <a:pPr marL="8" indent="0">
              <a:spcBef>
                <a:spcPts val="0"/>
              </a:spcBef>
              <a:buNone/>
            </a:pPr>
            <a:endParaRPr lang="en-US" sz="1800">
              <a:latin typeface="Calibri" panose="020F0502020204030204" pitchFamily="34" charset="0"/>
              <a:ea typeface="Calibri" panose="020F0502020204030204" pitchFamily="34" charset="0"/>
              <a:cs typeface="Arial" panose="020B0604020202020204" pitchFamily="34" charset="0"/>
            </a:endParaRPr>
          </a:p>
          <a:p>
            <a:pPr marL="214321" indent="-214313">
              <a:spcBef>
                <a:spcPts val="0"/>
              </a:spcBef>
              <a:buFont typeface="Courier New" panose="02070309020205020404" pitchFamily="49" charset="0"/>
              <a:buChar char="o"/>
            </a:pPr>
            <a:r>
              <a:rPr lang="en-US" sz="1800">
                <a:latin typeface="Calibri" panose="020F0502020204030204" pitchFamily="34" charset="0"/>
                <a:ea typeface="Calibri" panose="020F0502020204030204" pitchFamily="34" charset="0"/>
                <a:cs typeface="Arial" panose="020B0604020202020204" pitchFamily="34" charset="0"/>
              </a:rPr>
              <a:t>Due to their complex needs and social barriers to inclusion, children with disabilities are often the first to be placed in institutional care and the last to leave</a:t>
            </a:r>
          </a:p>
          <a:p>
            <a:pPr marL="214321" indent="-214313">
              <a:spcBef>
                <a:spcPts val="0"/>
              </a:spcBef>
              <a:buFont typeface="Courier New" panose="02070309020205020404" pitchFamily="49" charset="0"/>
              <a:buChar char="o"/>
            </a:pPr>
            <a:endParaRPr lang="en-US" sz="1800">
              <a:latin typeface="Calibri" panose="020F0502020204030204" pitchFamily="34" charset="0"/>
              <a:ea typeface="Calibri" panose="020F0502020204030204" pitchFamily="34" charset="0"/>
              <a:cs typeface="Arial" panose="020B0604020202020204" pitchFamily="34" charset="0"/>
            </a:endParaRPr>
          </a:p>
          <a:p>
            <a:pPr marL="214321" indent="-214313">
              <a:spcBef>
                <a:spcPts val="0"/>
              </a:spcBef>
              <a:buFont typeface="Courier New" panose="02070309020205020404" pitchFamily="49" charset="0"/>
              <a:buChar char="o"/>
            </a:pPr>
            <a:r>
              <a:rPr lang="en-US" sz="1800">
                <a:latin typeface="Calibri" panose="020F0502020204030204" pitchFamily="34" charset="0"/>
                <a:ea typeface="Calibri" panose="020F0502020204030204" pitchFamily="34" charset="0"/>
                <a:cs typeface="Arial" panose="020B0604020202020204" pitchFamily="34" charset="0"/>
              </a:rPr>
              <a:t>They can also be the hardest children to find in your community, because they face stigma and discrimination and thus can be kept hidden</a:t>
            </a:r>
          </a:p>
          <a:p>
            <a:pPr marL="0" indent="0">
              <a:buNone/>
            </a:pPr>
            <a:endParaRPr lang="en-US" sz="1800">
              <a:latin typeface="Calibri  "/>
            </a:endParaRPr>
          </a:p>
          <a:p>
            <a:pPr lvl="1"/>
            <a:endParaRPr lang="en-US">
              <a:latin typeface="Calibri  "/>
              <a:cs typeface="Calibri" panose="020F0502020204030204"/>
            </a:endParaRPr>
          </a:p>
          <a:p>
            <a:endParaRPr lang="en-US">
              <a:cs typeface="Calibri" panose="020F0502020204030204"/>
            </a:endParaRPr>
          </a:p>
        </p:txBody>
      </p:sp>
      <p:pic>
        <p:nvPicPr>
          <p:cNvPr id="4" name="Picture 5" descr="Map of Kenya showing disability prevalence by county. It is shaded lighter red for areas with fewer people with disabilities and darker red where prevalence is higher. Western, central, and south central have the darkest shading">
            <a:extLst>
              <a:ext uri="{FF2B5EF4-FFF2-40B4-BE49-F238E27FC236}">
                <a16:creationId xmlns:a16="http://schemas.microsoft.com/office/drawing/2014/main" id="{18923960-C648-4A62-9530-F6449E6D96EA}"/>
              </a:ext>
            </a:extLst>
          </p:cNvPr>
          <p:cNvPicPr>
            <a:picLocks noChangeAspect="1"/>
          </p:cNvPicPr>
          <p:nvPr/>
        </p:nvPicPr>
        <p:blipFill>
          <a:blip r:embed="rId3"/>
          <a:stretch>
            <a:fillRect/>
          </a:stretch>
        </p:blipFill>
        <p:spPr>
          <a:xfrm>
            <a:off x="5927009" y="1065507"/>
            <a:ext cx="2955734" cy="3729678"/>
          </a:xfrm>
          <a:prstGeom prst="rect">
            <a:avLst/>
          </a:prstGeom>
        </p:spPr>
      </p:pic>
    </p:spTree>
    <p:extLst>
      <p:ext uri="{BB962C8B-B14F-4D97-AF65-F5344CB8AC3E}">
        <p14:creationId xmlns:p14="http://schemas.microsoft.com/office/powerpoint/2010/main" val="111198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circular graphic with a blue circle in the middle about working with government of kenya, OPDs and other stakeholders. there are 5 circles (each a different color) coming off spokes attached to the middle blue circle. the exterior circles describe strategies: community awareness, stakeholder mapping, staff training, mapping families, and stakeholder training">
            <a:extLst>
              <a:ext uri="{FF2B5EF4-FFF2-40B4-BE49-F238E27FC236}">
                <a16:creationId xmlns:a16="http://schemas.microsoft.com/office/drawing/2014/main" id="{EAAE8096-DB3B-A447-8CF8-89117C31D125}"/>
              </a:ext>
            </a:extLst>
          </p:cNvPr>
          <p:cNvGraphicFramePr/>
          <p:nvPr>
            <p:extLst>
              <p:ext uri="{D42A27DB-BD31-4B8C-83A1-F6EECF244321}">
                <p14:modId xmlns:p14="http://schemas.microsoft.com/office/powerpoint/2010/main" val="3618422713"/>
              </p:ext>
            </p:extLst>
          </p:nvPr>
        </p:nvGraphicFramePr>
        <p:xfrm>
          <a:off x="1050132" y="718427"/>
          <a:ext cx="7120853" cy="4191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2">
            <a:extLst>
              <a:ext uri="{FF2B5EF4-FFF2-40B4-BE49-F238E27FC236}">
                <a16:creationId xmlns:a16="http://schemas.microsoft.com/office/drawing/2014/main" id="{0808FA30-1308-4748-9D9E-6951B71EC102}"/>
              </a:ext>
            </a:extLst>
          </p:cNvPr>
          <p:cNvSpPr txBox="1">
            <a:spLocks noGrp="1"/>
          </p:cNvSpPr>
          <p:nvPr>
            <p:ph type="title" idx="4294967295"/>
          </p:nvPr>
        </p:nvSpPr>
        <p:spPr>
          <a:xfrm>
            <a:off x="0" y="-54684"/>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Inclusion Strategies: </a:t>
            </a:r>
            <a:r>
              <a:rPr kumimoji="0" lang="en-US" sz="35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Example of Kenya</a:t>
            </a:r>
            <a:endParaRPr kumimoji="0" lang="en-US" sz="3500" b="0" i="0" u="none" strike="noStrike" kern="1200" cap="none" spc="0" normalizeH="0" baseline="0" noProof="0">
              <a:ln>
                <a:noFill/>
              </a:ln>
              <a:solidFill>
                <a:schemeClr val="tx1"/>
              </a:solidFill>
              <a:effectLst/>
              <a:uLnTx/>
              <a:uFillTx/>
              <a:latin typeface="+mj-lt"/>
              <a:ea typeface="+mj-ea"/>
              <a:cs typeface="+mj-cs"/>
            </a:endParaRPr>
          </a:p>
        </p:txBody>
      </p:sp>
      <p:sp>
        <p:nvSpPr>
          <p:cNvPr id="2" name="TextBox 1">
            <a:extLst>
              <a:ext uri="{FF2B5EF4-FFF2-40B4-BE49-F238E27FC236}">
                <a16:creationId xmlns:a16="http://schemas.microsoft.com/office/drawing/2014/main" id="{0CB60F8B-2770-974C-A904-75D8BF639CA6}"/>
              </a:ext>
              <a:ext uri="{C183D7F6-B498-43B3-948B-1728B52AA6E4}">
                <adec:decorative xmlns:adec="http://schemas.microsoft.com/office/drawing/2017/decorative" val="1"/>
              </a:ext>
            </a:extLst>
          </p:cNvPr>
          <p:cNvSpPr txBox="1"/>
          <p:nvPr/>
        </p:nvSpPr>
        <p:spPr>
          <a:xfrm>
            <a:off x="8941981" y="2211572"/>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799442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F5187-CD79-4394-B3DA-AE96BEA9C504}"/>
              </a:ext>
            </a:extLst>
          </p:cNvPr>
          <p:cNvSpPr>
            <a:spLocks noGrp="1"/>
          </p:cNvSpPr>
          <p:nvPr>
            <p:ph type="title" idx="4294967295"/>
          </p:nvPr>
        </p:nvSpPr>
        <p:spPr>
          <a:xfrm>
            <a:off x="0" y="124619"/>
            <a:ext cx="9144000" cy="773112"/>
          </a:xfrm>
        </p:spPr>
        <p:txBody>
          <a:bodyPr>
            <a:normAutofit/>
          </a:bodyPr>
          <a:lstStyle/>
          <a:p>
            <a:pPr algn="ctr"/>
            <a:r>
              <a:rPr lang="en-US" sz="4800" b="1">
                <a:solidFill>
                  <a:srgbClr val="942092"/>
                </a:solidFill>
                <a:latin typeface="Times New Roman" panose="02020603050405020304" pitchFamily="18" charset="0"/>
              </a:rPr>
              <a:t>Reflection</a:t>
            </a:r>
            <a:endParaRPr lang="en-US" sz="4800"/>
          </a:p>
        </p:txBody>
      </p:sp>
      <p:sp>
        <p:nvSpPr>
          <p:cNvPr id="2" name="Content Placeholder 1">
            <a:extLst>
              <a:ext uri="{FF2B5EF4-FFF2-40B4-BE49-F238E27FC236}">
                <a16:creationId xmlns:a16="http://schemas.microsoft.com/office/drawing/2014/main" id="{6C34A687-A4E6-4C84-8D3C-39F73F7B626A}"/>
              </a:ext>
            </a:extLst>
          </p:cNvPr>
          <p:cNvSpPr>
            <a:spLocks noGrp="1"/>
          </p:cNvSpPr>
          <p:nvPr>
            <p:ph idx="4294967295"/>
          </p:nvPr>
        </p:nvSpPr>
        <p:spPr>
          <a:xfrm>
            <a:off x="3411576" y="1301750"/>
            <a:ext cx="5318051" cy="2540000"/>
          </a:xfrm>
        </p:spPr>
        <p:txBody>
          <a:bodyPr/>
          <a:lstStyle/>
          <a:p>
            <a:pPr marL="0" indent="0">
              <a:spcAft>
                <a:spcPts val="1200"/>
              </a:spcAft>
              <a:buNone/>
            </a:pPr>
            <a:r>
              <a:rPr lang="en-US" sz="2400"/>
              <a:t>Why is inclusion important in our context?</a:t>
            </a:r>
          </a:p>
          <a:p>
            <a:pPr marL="0" indent="0">
              <a:spcAft>
                <a:spcPts val="1200"/>
              </a:spcAft>
              <a:buNone/>
            </a:pPr>
            <a:r>
              <a:rPr lang="en-US" sz="2400"/>
              <a:t>How can we respond to the impact of disability our programming? </a:t>
            </a:r>
          </a:p>
          <a:p>
            <a:pPr marL="0" indent="0">
              <a:spcAft>
                <a:spcPts val="1200"/>
              </a:spcAft>
              <a:buNone/>
            </a:pPr>
            <a:r>
              <a:rPr lang="en-US" sz="2400"/>
              <a:t>What’s holding us back right now? </a:t>
            </a:r>
          </a:p>
        </p:txBody>
      </p:sp>
      <p:pic>
        <p:nvPicPr>
          <p:cNvPr id="5" name="Picture 4">
            <a:extLst>
              <a:ext uri="{FF2B5EF4-FFF2-40B4-BE49-F238E27FC236}">
                <a16:creationId xmlns:a16="http://schemas.microsoft.com/office/drawing/2014/main" id="{B78E599E-0F2D-A949-8391-F8E3260287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79550"/>
            <a:ext cx="2692400" cy="2540000"/>
          </a:xfrm>
          <a:prstGeom prst="rect">
            <a:avLst/>
          </a:prstGeom>
        </p:spPr>
      </p:pic>
    </p:spTree>
    <p:extLst>
      <p:ext uri="{BB962C8B-B14F-4D97-AF65-F5344CB8AC3E}">
        <p14:creationId xmlns:p14="http://schemas.microsoft.com/office/powerpoint/2010/main" val="3614302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0BE313B5-7561-564B-853F-63A774F22D49}"/>
              </a:ext>
            </a:extLst>
          </p:cNvPr>
          <p:cNvSpPr txBox="1">
            <a:spLocks noGrp="1"/>
          </p:cNvSpPr>
          <p:nvPr>
            <p:ph type="title" idx="4294967295"/>
          </p:nvPr>
        </p:nvSpPr>
        <p:spPr>
          <a:xfrm>
            <a:off x="0" y="124619"/>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Overcoming Stigma &amp; Discrimination</a:t>
            </a:r>
            <a:endParaRPr kumimoji="0" lang="en-US" sz="4800" b="0" i="0" u="none" strike="noStrike" kern="1200" cap="none" spc="0" normalizeH="0" baseline="0" noProof="0">
              <a:ln>
                <a:noFill/>
              </a:ln>
              <a:solidFill>
                <a:schemeClr val="tx1"/>
              </a:solidFill>
              <a:effectLst/>
              <a:uLnTx/>
              <a:uFillTx/>
              <a:latin typeface="+mj-lt"/>
              <a:ea typeface="+mj-ea"/>
              <a:cs typeface="+mj-cs"/>
            </a:endParaRPr>
          </a:p>
        </p:txBody>
      </p:sp>
      <p:pic>
        <p:nvPicPr>
          <p:cNvPr id="4" name="Picture 3">
            <a:extLst>
              <a:ext uri="{FF2B5EF4-FFF2-40B4-BE49-F238E27FC236}">
                <a16:creationId xmlns:a16="http://schemas.microsoft.com/office/drawing/2014/main" id="{EAF5DE6D-D62E-7341-BB28-CA4A8328C007}"/>
              </a:ext>
              <a:ext uri="{C183D7F6-B498-43B3-948B-1728B52AA6E4}">
                <adec:decorative xmlns:adec="http://schemas.microsoft.com/office/drawing/2017/decorative" val="1"/>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5807149" y="1917700"/>
            <a:ext cx="3124200" cy="3225800"/>
          </a:xfrm>
          <a:prstGeom prst="rect">
            <a:avLst/>
          </a:prstGeom>
        </p:spPr>
      </p:pic>
      <p:sp>
        <p:nvSpPr>
          <p:cNvPr id="2" name="Content Placeholder 1">
            <a:extLst>
              <a:ext uri="{FF2B5EF4-FFF2-40B4-BE49-F238E27FC236}">
                <a16:creationId xmlns:a16="http://schemas.microsoft.com/office/drawing/2014/main" id="{5DC02E50-BF16-4A52-96D8-A4F10F6974F8}"/>
              </a:ext>
            </a:extLst>
          </p:cNvPr>
          <p:cNvSpPr>
            <a:spLocks noGrp="1"/>
          </p:cNvSpPr>
          <p:nvPr>
            <p:ph idx="4294967295"/>
          </p:nvPr>
        </p:nvSpPr>
        <p:spPr>
          <a:xfrm>
            <a:off x="414670" y="897731"/>
            <a:ext cx="8304028" cy="3519487"/>
          </a:xfrm>
        </p:spPr>
        <p:txBody>
          <a:bodyPr/>
          <a:lstStyle/>
          <a:p>
            <a:pPr marL="0" indent="0">
              <a:buNone/>
            </a:pPr>
            <a:r>
              <a:rPr lang="en-US" sz="2400" b="1">
                <a:solidFill>
                  <a:srgbClr val="0070C0"/>
                </a:solidFill>
              </a:rPr>
              <a:t>Stigma</a:t>
            </a:r>
          </a:p>
          <a:p>
            <a:pPr marL="0" indent="0">
              <a:buNone/>
            </a:pPr>
            <a:r>
              <a:rPr lang="en-US" sz="2000"/>
              <a:t>Attitudes, beliefs, and terminology that lead people to reject, avoid or fear those they perceive as being different</a:t>
            </a:r>
          </a:p>
          <a:p>
            <a:pPr marL="342900" lvl="1" indent="0">
              <a:buNone/>
            </a:pPr>
            <a:endParaRPr lang="en-US"/>
          </a:p>
          <a:p>
            <a:pPr marL="0" indent="0">
              <a:buNone/>
            </a:pPr>
            <a:r>
              <a:rPr lang="en-US" b="1">
                <a:solidFill>
                  <a:srgbClr val="0070C0"/>
                </a:solidFill>
              </a:rPr>
              <a:t>Discrimination </a:t>
            </a:r>
            <a:r>
              <a:rPr lang="en-US"/>
              <a:t>happens when individuals or institutions unjustly deprive others of their rights and life opportunities due to stigma. </a:t>
            </a:r>
          </a:p>
          <a:p>
            <a:endParaRPr lang="en-US"/>
          </a:p>
        </p:txBody>
      </p:sp>
    </p:spTree>
    <p:extLst>
      <p:ext uri="{BB962C8B-B14F-4D97-AF65-F5344CB8AC3E}">
        <p14:creationId xmlns:p14="http://schemas.microsoft.com/office/powerpoint/2010/main" val="2557725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AEE886D-7E15-4741-9A7C-B75DDFE8877F}"/>
              </a:ext>
            </a:extLst>
          </p:cNvPr>
          <p:cNvSpPr txBox="1">
            <a:spLocks noGrp="1"/>
          </p:cNvSpPr>
          <p:nvPr>
            <p:ph type="title" idx="4294967295"/>
          </p:nvPr>
        </p:nvSpPr>
        <p:spPr>
          <a:xfrm>
            <a:off x="0" y="124619"/>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Importance of Community Engagement </a:t>
            </a:r>
            <a:endParaRPr kumimoji="0" lang="en-US" sz="4800" b="0" i="0" u="none" strike="noStrike" kern="1200" cap="none" spc="0" normalizeH="0" baseline="0" noProof="0">
              <a:ln>
                <a:noFill/>
              </a:ln>
              <a:solidFill>
                <a:schemeClr val="tx1"/>
              </a:solidFill>
              <a:effectLst/>
              <a:uLnTx/>
              <a:uFillTx/>
              <a:latin typeface="+mj-lt"/>
              <a:ea typeface="+mj-ea"/>
              <a:cs typeface="+mj-cs"/>
            </a:endParaRPr>
          </a:p>
        </p:txBody>
      </p:sp>
      <p:sp>
        <p:nvSpPr>
          <p:cNvPr id="2" name="Content Placeholder 1">
            <a:extLst>
              <a:ext uri="{FF2B5EF4-FFF2-40B4-BE49-F238E27FC236}">
                <a16:creationId xmlns:a16="http://schemas.microsoft.com/office/drawing/2014/main" id="{28D923CA-D828-4880-92F4-2BAEEBA1E730}"/>
              </a:ext>
            </a:extLst>
          </p:cNvPr>
          <p:cNvSpPr>
            <a:spLocks noGrp="1"/>
          </p:cNvSpPr>
          <p:nvPr>
            <p:ph idx="4294967295"/>
          </p:nvPr>
        </p:nvSpPr>
        <p:spPr>
          <a:xfrm>
            <a:off x="153988" y="1333691"/>
            <a:ext cx="3732212" cy="3038628"/>
          </a:xfrm>
        </p:spPr>
        <p:txBody>
          <a:bodyPr lIns="91440" tIns="45720" rIns="91440" bIns="45720" anchor="t">
            <a:normAutofit fontScale="25000" lnSpcReduction="20000"/>
          </a:bodyPr>
          <a:lstStyle/>
          <a:p>
            <a:pPr>
              <a:spcAft>
                <a:spcPts val="1200"/>
              </a:spcAft>
            </a:pPr>
            <a:r>
              <a:rPr lang="en-US" sz="7400"/>
              <a:t>Faith communities</a:t>
            </a:r>
          </a:p>
          <a:p>
            <a:pPr>
              <a:spcAft>
                <a:spcPts val="1200"/>
              </a:spcAft>
            </a:pPr>
            <a:r>
              <a:rPr lang="en-US" sz="7400"/>
              <a:t>Schools</a:t>
            </a:r>
            <a:endParaRPr lang="en-US" sz="7400">
              <a:cs typeface="Calibri"/>
            </a:endParaRPr>
          </a:p>
          <a:p>
            <a:pPr>
              <a:spcAft>
                <a:spcPts val="1200"/>
              </a:spcAft>
            </a:pPr>
            <a:r>
              <a:rPr lang="en-US" sz="7400"/>
              <a:t>Health centers</a:t>
            </a:r>
            <a:endParaRPr lang="en-US" sz="7400">
              <a:cs typeface="Calibri"/>
            </a:endParaRPr>
          </a:p>
          <a:p>
            <a:pPr>
              <a:spcAft>
                <a:spcPts val="1200"/>
              </a:spcAft>
            </a:pPr>
            <a:r>
              <a:rPr lang="en-US" sz="7400"/>
              <a:t>Parent Networks</a:t>
            </a:r>
            <a:endParaRPr lang="en-US" sz="7400">
              <a:cs typeface="Calibri"/>
            </a:endParaRPr>
          </a:p>
          <a:p>
            <a:pPr>
              <a:spcAft>
                <a:spcPts val="1200"/>
              </a:spcAft>
            </a:pPr>
            <a:r>
              <a:rPr lang="en-US" sz="7400"/>
              <a:t>Community Based Rehabilitation</a:t>
            </a:r>
            <a:endParaRPr lang="en-US" sz="7400">
              <a:cs typeface="Calibri"/>
            </a:endParaRPr>
          </a:p>
          <a:p>
            <a:pPr>
              <a:spcAft>
                <a:spcPts val="1200"/>
              </a:spcAft>
            </a:pPr>
            <a:r>
              <a:rPr lang="en-US" sz="7400">
                <a:cs typeface="Calibri"/>
              </a:rPr>
              <a:t>Organizations of Persons with Disabilities</a:t>
            </a:r>
          </a:p>
          <a:p>
            <a:endParaRPr lang="en-US">
              <a:cs typeface="Calibri"/>
            </a:endParaRPr>
          </a:p>
        </p:txBody>
      </p:sp>
      <p:pic>
        <p:nvPicPr>
          <p:cNvPr id="2050" name="Picture 2" descr="CBR matrix is displayed with 5 columns including health, education, livelihood, social, and empowerment. Each column is a different color and includes lists of services for that sector">
            <a:extLst>
              <a:ext uri="{FF2B5EF4-FFF2-40B4-BE49-F238E27FC236}">
                <a16:creationId xmlns:a16="http://schemas.microsoft.com/office/drawing/2014/main" id="{31F38A98-958F-4B74-B7DE-CAF673361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386" y="1227220"/>
            <a:ext cx="5436614" cy="39162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DD851BF-50CF-3072-A048-7100B6F989BF}"/>
              </a:ext>
            </a:extLst>
          </p:cNvPr>
          <p:cNvSpPr txBox="1"/>
          <p:nvPr/>
        </p:nvSpPr>
        <p:spPr>
          <a:xfrm>
            <a:off x="6923310" y="4915760"/>
            <a:ext cx="3733227" cy="261610"/>
          </a:xfrm>
          <a:prstGeom prst="rect">
            <a:avLst/>
          </a:prstGeom>
          <a:noFill/>
        </p:spPr>
        <p:txBody>
          <a:bodyPr wrap="square" lIns="91440" tIns="45720" rIns="91440" bIns="45720" rtlCol="0" anchor="t">
            <a:spAutoFit/>
          </a:bodyPr>
          <a:lstStyle/>
          <a:p>
            <a:r>
              <a:rPr lang="en-US" sz="1100" dirty="0">
                <a:solidFill>
                  <a:schemeClr val="bg1"/>
                </a:solidFill>
              </a:rPr>
              <a:t>Source: CBR Africa Network (CAN)</a:t>
            </a:r>
          </a:p>
        </p:txBody>
      </p:sp>
    </p:spTree>
    <p:extLst>
      <p:ext uri="{BB962C8B-B14F-4D97-AF65-F5344CB8AC3E}">
        <p14:creationId xmlns:p14="http://schemas.microsoft.com/office/powerpoint/2010/main" val="2917955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F5187-CD79-4394-B3DA-AE96BEA9C504}"/>
              </a:ext>
            </a:extLst>
          </p:cNvPr>
          <p:cNvSpPr>
            <a:spLocks noGrp="1"/>
          </p:cNvSpPr>
          <p:nvPr>
            <p:ph type="title" idx="4294967295"/>
          </p:nvPr>
        </p:nvSpPr>
        <p:spPr>
          <a:xfrm>
            <a:off x="0" y="124619"/>
            <a:ext cx="9144000" cy="773112"/>
          </a:xfrm>
        </p:spPr>
        <p:txBody>
          <a:bodyPr>
            <a:normAutofit/>
          </a:bodyPr>
          <a:lstStyle/>
          <a:p>
            <a:pPr algn="ctr"/>
            <a:r>
              <a:rPr lang="en-US" sz="4800" b="1">
                <a:solidFill>
                  <a:srgbClr val="942092"/>
                </a:solidFill>
                <a:latin typeface="Times New Roman" panose="02020603050405020304" pitchFamily="18" charset="0"/>
              </a:rPr>
              <a:t>Reflection</a:t>
            </a:r>
            <a:endParaRPr lang="en-US" sz="4800"/>
          </a:p>
        </p:txBody>
      </p:sp>
      <p:sp>
        <p:nvSpPr>
          <p:cNvPr id="2" name="Content Placeholder 1">
            <a:extLst>
              <a:ext uri="{FF2B5EF4-FFF2-40B4-BE49-F238E27FC236}">
                <a16:creationId xmlns:a16="http://schemas.microsoft.com/office/drawing/2014/main" id="{6C34A687-A4E6-4C84-8D3C-39F73F7B626A}"/>
              </a:ext>
            </a:extLst>
          </p:cNvPr>
          <p:cNvSpPr>
            <a:spLocks noGrp="1"/>
          </p:cNvSpPr>
          <p:nvPr>
            <p:ph idx="4294967295"/>
          </p:nvPr>
        </p:nvSpPr>
        <p:spPr>
          <a:xfrm>
            <a:off x="3327094" y="1299990"/>
            <a:ext cx="5435906" cy="3202161"/>
          </a:xfrm>
        </p:spPr>
        <p:txBody>
          <a:bodyPr>
            <a:normAutofit/>
          </a:bodyPr>
          <a:lstStyle/>
          <a:p>
            <a:pPr marL="0" indent="0">
              <a:buNone/>
            </a:pPr>
            <a:r>
              <a:rPr lang="en-GB" sz="2400"/>
              <a:t>What are the resources, services, and capacities available in your country context? </a:t>
            </a:r>
          </a:p>
          <a:p>
            <a:pPr marL="0" indent="0">
              <a:buNone/>
            </a:pPr>
            <a:endParaRPr lang="en-GB" sz="2400">
              <a:cs typeface="Calibri"/>
            </a:endParaRPr>
          </a:p>
          <a:p>
            <a:pPr marL="0" indent="0">
              <a:buNone/>
            </a:pPr>
            <a:r>
              <a:rPr lang="en-GB" sz="2400"/>
              <a:t>How can you engage these to build strong community actions that support family-based care?</a:t>
            </a:r>
            <a:endParaRPr lang="en-US" sz="2400"/>
          </a:p>
        </p:txBody>
      </p:sp>
      <p:pic>
        <p:nvPicPr>
          <p:cNvPr id="5" name="Picture 4">
            <a:extLst>
              <a:ext uri="{FF2B5EF4-FFF2-40B4-BE49-F238E27FC236}">
                <a16:creationId xmlns:a16="http://schemas.microsoft.com/office/drawing/2014/main" id="{B78E599E-0F2D-A949-8391-F8E3260287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79550"/>
            <a:ext cx="2692400" cy="2540000"/>
          </a:xfrm>
          <a:prstGeom prst="rect">
            <a:avLst/>
          </a:prstGeom>
        </p:spPr>
      </p:pic>
    </p:spTree>
    <p:extLst>
      <p:ext uri="{BB962C8B-B14F-4D97-AF65-F5344CB8AC3E}">
        <p14:creationId xmlns:p14="http://schemas.microsoft.com/office/powerpoint/2010/main" val="3719199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80F727B-FA1D-004E-8F89-784C6FCF6965}"/>
              </a:ext>
            </a:extLst>
          </p:cNvPr>
          <p:cNvSpPr txBox="1">
            <a:spLocks noGrp="1"/>
          </p:cNvSpPr>
          <p:nvPr>
            <p:ph type="title" idx="4294967295"/>
          </p:nvPr>
        </p:nvSpPr>
        <p:spPr>
          <a:xfrm>
            <a:off x="0" y="124619"/>
            <a:ext cx="9144000" cy="773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j-ea"/>
                <a:cs typeface="+mj-cs"/>
              </a:rPr>
              <a:t>Data</a:t>
            </a:r>
            <a:endParaRPr kumimoji="0" lang="en-US" sz="4800" b="0" i="0" u="none" strike="noStrike" kern="1200" cap="none" spc="0" normalizeH="0" baseline="0" noProof="0">
              <a:ln>
                <a:noFill/>
              </a:ln>
              <a:solidFill>
                <a:schemeClr val="tx1"/>
              </a:solidFill>
              <a:effectLst/>
              <a:uLnTx/>
              <a:uFillTx/>
              <a:latin typeface="+mj-lt"/>
              <a:ea typeface="+mj-ea"/>
              <a:cs typeface="+mj-cs"/>
            </a:endParaRPr>
          </a:p>
        </p:txBody>
      </p:sp>
      <p:sp>
        <p:nvSpPr>
          <p:cNvPr id="2" name="Content Placeholder 1">
            <a:extLst>
              <a:ext uri="{FF2B5EF4-FFF2-40B4-BE49-F238E27FC236}">
                <a16:creationId xmlns:a16="http://schemas.microsoft.com/office/drawing/2014/main" id="{C5348EC3-FD5D-4039-9B5F-9344A2AA28B9}"/>
              </a:ext>
            </a:extLst>
          </p:cNvPr>
          <p:cNvSpPr>
            <a:spLocks noGrp="1"/>
          </p:cNvSpPr>
          <p:nvPr>
            <p:ph idx="4294967295"/>
          </p:nvPr>
        </p:nvSpPr>
        <p:spPr>
          <a:xfrm>
            <a:off x="3352800" y="1000125"/>
            <a:ext cx="5567175" cy="3519487"/>
          </a:xfrm>
        </p:spPr>
        <p:txBody>
          <a:bodyPr/>
          <a:lstStyle/>
          <a:p>
            <a:pPr>
              <a:spcAft>
                <a:spcPts val="1200"/>
              </a:spcAft>
              <a:buFont typeface="Wingdings" pitchFamily="2" charset="2"/>
              <a:buChar char="ü"/>
            </a:pPr>
            <a:r>
              <a:rPr lang="en-US"/>
              <a:t>Global gaps in quality data on disability, especially for children. Even bigger gaps at country level.</a:t>
            </a:r>
          </a:p>
          <a:p>
            <a:pPr>
              <a:spcAft>
                <a:spcPts val="1200"/>
              </a:spcAft>
              <a:buFont typeface="Wingdings" pitchFamily="2" charset="2"/>
              <a:buChar char="ü"/>
            </a:pPr>
            <a:r>
              <a:rPr lang="en-US"/>
              <a:t>Useful for informing program design, adaptations mid-cycle, and advocacy</a:t>
            </a:r>
          </a:p>
          <a:p>
            <a:pPr>
              <a:spcAft>
                <a:spcPts val="1200"/>
              </a:spcAft>
              <a:buFont typeface="Wingdings" pitchFamily="2" charset="2"/>
              <a:buChar char="ü"/>
            </a:pPr>
            <a:r>
              <a:rPr lang="en-US"/>
              <a:t>Consider what we collect, how we collect it, and how it’s used</a:t>
            </a:r>
          </a:p>
          <a:p>
            <a:pPr>
              <a:spcAft>
                <a:spcPts val="1200"/>
              </a:spcAft>
              <a:buFont typeface="Wingdings" pitchFamily="2" charset="2"/>
              <a:buChar char="ü"/>
            </a:pPr>
            <a:r>
              <a:rPr lang="en-US"/>
              <a:t>Disaggregation can help us see gaps</a:t>
            </a:r>
          </a:p>
          <a:p>
            <a:endParaRPr lang="en-US"/>
          </a:p>
        </p:txBody>
      </p:sp>
      <p:pic>
        <p:nvPicPr>
          <p:cNvPr id="6" name="Picture 5" descr="light green square infographic with alternating rows of the number one and zero. there is an upward graph going through the numbers connecting circles with lines">
            <a:extLst>
              <a:ext uri="{FF2B5EF4-FFF2-40B4-BE49-F238E27FC236}">
                <a16:creationId xmlns:a16="http://schemas.microsoft.com/office/drawing/2014/main" id="{DCBAFBCD-D471-AD47-A2C3-4AEEE64D5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27" y="1162050"/>
            <a:ext cx="2938273" cy="2981325"/>
          </a:xfrm>
          <a:prstGeom prst="rect">
            <a:avLst/>
          </a:prstGeom>
        </p:spPr>
      </p:pic>
    </p:spTree>
    <p:extLst>
      <p:ext uri="{BB962C8B-B14F-4D97-AF65-F5344CB8AC3E}">
        <p14:creationId xmlns:p14="http://schemas.microsoft.com/office/powerpoint/2010/main" val="3793856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F5187-CD79-4394-B3DA-AE96BEA9C504}"/>
              </a:ext>
            </a:extLst>
          </p:cNvPr>
          <p:cNvSpPr>
            <a:spLocks noGrp="1"/>
          </p:cNvSpPr>
          <p:nvPr>
            <p:ph type="title" idx="4294967295"/>
          </p:nvPr>
        </p:nvSpPr>
        <p:spPr>
          <a:xfrm>
            <a:off x="0" y="124619"/>
            <a:ext cx="9144000" cy="773112"/>
          </a:xfrm>
        </p:spPr>
        <p:txBody>
          <a:bodyPr>
            <a:normAutofit/>
          </a:bodyPr>
          <a:lstStyle/>
          <a:p>
            <a:pPr algn="ctr"/>
            <a:r>
              <a:rPr lang="en-US" sz="4800" b="1">
                <a:solidFill>
                  <a:srgbClr val="942092"/>
                </a:solidFill>
                <a:latin typeface="Times New Roman" panose="02020603050405020304" pitchFamily="18" charset="0"/>
              </a:rPr>
              <a:t>Reflection</a:t>
            </a:r>
            <a:endParaRPr lang="en-US" sz="4800"/>
          </a:p>
        </p:txBody>
      </p:sp>
      <p:sp>
        <p:nvSpPr>
          <p:cNvPr id="2" name="Content Placeholder 1">
            <a:extLst>
              <a:ext uri="{FF2B5EF4-FFF2-40B4-BE49-F238E27FC236}">
                <a16:creationId xmlns:a16="http://schemas.microsoft.com/office/drawing/2014/main" id="{6C34A687-A4E6-4C84-8D3C-39F73F7B626A}"/>
              </a:ext>
            </a:extLst>
          </p:cNvPr>
          <p:cNvSpPr>
            <a:spLocks noGrp="1"/>
          </p:cNvSpPr>
          <p:nvPr>
            <p:ph idx="4294967295"/>
          </p:nvPr>
        </p:nvSpPr>
        <p:spPr>
          <a:xfrm>
            <a:off x="3327094" y="1299990"/>
            <a:ext cx="5435906" cy="3202161"/>
          </a:xfrm>
        </p:spPr>
        <p:txBody>
          <a:bodyPr>
            <a:normAutofit/>
          </a:bodyPr>
          <a:lstStyle/>
          <a:p>
            <a:pPr marL="0" indent="0">
              <a:buNone/>
            </a:pPr>
            <a:r>
              <a:rPr lang="en-US" sz="2400"/>
              <a:t>What kinds of data are we collecting on children with disabilities and their families? </a:t>
            </a:r>
          </a:p>
          <a:p>
            <a:pPr marL="0" indent="0">
              <a:buNone/>
            </a:pPr>
            <a:endParaRPr lang="en-US" sz="2400"/>
          </a:p>
          <a:p>
            <a:pPr marL="0" indent="0">
              <a:buNone/>
            </a:pPr>
            <a:r>
              <a:rPr lang="en-US" sz="2400"/>
              <a:t>What more should we be collecting? How would we use it to inform program design and adaptations?</a:t>
            </a:r>
          </a:p>
        </p:txBody>
      </p:sp>
      <p:pic>
        <p:nvPicPr>
          <p:cNvPr id="5" name="Picture 4">
            <a:extLst>
              <a:ext uri="{FF2B5EF4-FFF2-40B4-BE49-F238E27FC236}">
                <a16:creationId xmlns:a16="http://schemas.microsoft.com/office/drawing/2014/main" id="{B78E599E-0F2D-A949-8391-F8E3260287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79550"/>
            <a:ext cx="2692400" cy="2540000"/>
          </a:xfrm>
          <a:prstGeom prst="rect">
            <a:avLst/>
          </a:prstGeom>
        </p:spPr>
      </p:pic>
    </p:spTree>
    <p:extLst>
      <p:ext uri="{BB962C8B-B14F-4D97-AF65-F5344CB8AC3E}">
        <p14:creationId xmlns:p14="http://schemas.microsoft.com/office/powerpoint/2010/main" val="4218661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B51BDF-4DFC-6144-A58B-320183587946}"/>
              </a:ext>
            </a:extLst>
          </p:cNvPr>
          <p:cNvSpPr txBox="1">
            <a:spLocks noGrp="1"/>
          </p:cNvSpPr>
          <p:nvPr>
            <p:ph type="title" idx="4294967295"/>
          </p:nvPr>
        </p:nvSpPr>
        <p:spPr>
          <a:xfrm>
            <a:off x="952500" y="0"/>
            <a:ext cx="923330" cy="4666669"/>
          </a:xfrm>
          <a:prstGeom prst="rect">
            <a:avLst/>
          </a:prstGeom>
          <a:noFill/>
          <a:ln>
            <a:noFill/>
            <a:prstDash/>
          </a:ln>
          <a:effectLst/>
        </p:spPr>
        <p:txBody>
          <a:bodyPr rot="0" spcFirstLastPara="0" vertOverflow="overflow" horzOverflow="overflow" vert="vert270"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942092"/>
                </a:solidFill>
                <a:effectLst/>
                <a:uLnTx/>
                <a:uFillTx/>
                <a:latin typeface="Times New Roman" panose="02020603050405020304" pitchFamily="18" charset="0"/>
                <a:ea typeface="+mn-ea"/>
                <a:cs typeface="+mn-cs"/>
              </a:rPr>
              <a:t>Key Take Away</a:t>
            </a:r>
            <a:endParaRPr kumimoji="0" lang="en-US" sz="4800" b="0" i="0" u="none" strike="noStrike" kern="1200" cap="none" spc="0" normalizeH="0" baseline="0" noProof="0">
              <a:ln>
                <a:noFill/>
              </a:ln>
              <a:solidFill>
                <a:schemeClr val="tx1"/>
              </a:solidFill>
              <a:effectLst/>
              <a:uLnTx/>
              <a:uFillTx/>
              <a:latin typeface="+mn-lt"/>
              <a:ea typeface="+mn-ea"/>
              <a:cs typeface="+mn-cs"/>
            </a:endParaRPr>
          </a:p>
        </p:txBody>
      </p:sp>
      <p:pic>
        <p:nvPicPr>
          <p:cNvPr id="5" name="Picture 4" descr="blue infographic of a hand holding a briefcase">
            <a:extLst>
              <a:ext uri="{FF2B5EF4-FFF2-40B4-BE49-F238E27FC236}">
                <a16:creationId xmlns:a16="http://schemas.microsoft.com/office/drawing/2014/main" id="{E6CA661F-D84E-784C-9B76-7550645EB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450" y="114881"/>
            <a:ext cx="4705350" cy="5028619"/>
          </a:xfrm>
          <a:prstGeom prst="rect">
            <a:avLst/>
          </a:prstGeom>
        </p:spPr>
      </p:pic>
    </p:spTree>
    <p:extLst>
      <p:ext uri="{BB962C8B-B14F-4D97-AF65-F5344CB8AC3E}">
        <p14:creationId xmlns:p14="http://schemas.microsoft.com/office/powerpoint/2010/main" val="210639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F5187-CD79-4394-B3DA-AE96BEA9C504}"/>
              </a:ext>
            </a:extLst>
          </p:cNvPr>
          <p:cNvSpPr>
            <a:spLocks noGrp="1"/>
          </p:cNvSpPr>
          <p:nvPr>
            <p:ph type="title" idx="4294967295"/>
          </p:nvPr>
        </p:nvSpPr>
        <p:spPr>
          <a:xfrm>
            <a:off x="0" y="124619"/>
            <a:ext cx="9144000" cy="773112"/>
          </a:xfrm>
        </p:spPr>
        <p:txBody>
          <a:bodyPr>
            <a:normAutofit/>
          </a:bodyPr>
          <a:lstStyle/>
          <a:p>
            <a:pPr algn="ctr"/>
            <a:r>
              <a:rPr lang="en-US" sz="4800" b="1">
                <a:solidFill>
                  <a:srgbClr val="942092"/>
                </a:solidFill>
                <a:latin typeface="Times New Roman" panose="02020603050405020304" pitchFamily="18" charset="0"/>
              </a:rPr>
              <a:t>Reflection</a:t>
            </a:r>
            <a:endParaRPr lang="en-US" sz="4800"/>
          </a:p>
        </p:txBody>
      </p:sp>
      <p:sp>
        <p:nvSpPr>
          <p:cNvPr id="2" name="Content Placeholder 1">
            <a:extLst>
              <a:ext uri="{FF2B5EF4-FFF2-40B4-BE49-F238E27FC236}">
                <a16:creationId xmlns:a16="http://schemas.microsoft.com/office/drawing/2014/main" id="{6C34A687-A4E6-4C84-8D3C-39F73F7B626A}"/>
              </a:ext>
            </a:extLst>
          </p:cNvPr>
          <p:cNvSpPr>
            <a:spLocks noGrp="1"/>
          </p:cNvSpPr>
          <p:nvPr>
            <p:ph idx="4294967295"/>
          </p:nvPr>
        </p:nvSpPr>
        <p:spPr>
          <a:xfrm>
            <a:off x="3467100" y="1479550"/>
            <a:ext cx="5295900" cy="3519487"/>
          </a:xfrm>
        </p:spPr>
        <p:txBody>
          <a:bodyPr>
            <a:noAutofit/>
          </a:bodyPr>
          <a:lstStyle/>
          <a:p>
            <a:pPr marL="0" indent="0">
              <a:spcAft>
                <a:spcPts val="1200"/>
              </a:spcAft>
              <a:buNone/>
            </a:pPr>
            <a:r>
              <a:rPr lang="en-US" sz="2400"/>
              <a:t>What does the word</a:t>
            </a:r>
            <a:r>
              <a:rPr lang="en-US" sz="2400" i="1"/>
              <a:t> disability </a:t>
            </a:r>
            <a:r>
              <a:rPr lang="en-US" sz="2400"/>
              <a:t>mean to you? </a:t>
            </a:r>
          </a:p>
          <a:p>
            <a:pPr marL="0" indent="0">
              <a:spcAft>
                <a:spcPts val="1200"/>
              </a:spcAft>
              <a:buNone/>
            </a:pPr>
            <a:r>
              <a:rPr lang="en-US" sz="2400"/>
              <a:t>What is your reaction when you see a person with a disability?</a:t>
            </a:r>
          </a:p>
          <a:p>
            <a:pPr marL="0" indent="0">
              <a:spcAft>
                <a:spcPts val="1200"/>
              </a:spcAft>
              <a:buNone/>
            </a:pPr>
            <a:r>
              <a:rPr lang="en-US" sz="2400"/>
              <a:t>What personal experience do you have with disability, either with your own lived experience, within your family, or in your community? </a:t>
            </a:r>
          </a:p>
        </p:txBody>
      </p:sp>
      <p:pic>
        <p:nvPicPr>
          <p:cNvPr id="5" name="Picture 4">
            <a:extLst>
              <a:ext uri="{FF2B5EF4-FFF2-40B4-BE49-F238E27FC236}">
                <a16:creationId xmlns:a16="http://schemas.microsoft.com/office/drawing/2014/main" id="{B78E599E-0F2D-A949-8391-F8E3260287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79550"/>
            <a:ext cx="2692400" cy="2540000"/>
          </a:xfrm>
          <a:prstGeom prst="rect">
            <a:avLst/>
          </a:prstGeom>
        </p:spPr>
      </p:pic>
    </p:spTree>
    <p:extLst>
      <p:ext uri="{BB962C8B-B14F-4D97-AF65-F5344CB8AC3E}">
        <p14:creationId xmlns:p14="http://schemas.microsoft.com/office/powerpoint/2010/main" val="230074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35F9-B27F-4F0E-8A7F-84EDD4D58821}"/>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en-US"/>
              <a:t>Closing slide </a:t>
            </a:r>
          </a:p>
        </p:txBody>
      </p:sp>
      <p:sp>
        <p:nvSpPr>
          <p:cNvPr id="5" name="TextBox 4">
            <a:extLst>
              <a:ext uri="{FF2B5EF4-FFF2-40B4-BE49-F238E27FC236}">
                <a16:creationId xmlns:a16="http://schemas.microsoft.com/office/drawing/2014/main" id="{6EBC8BC9-F77C-B440-8D25-8EEB552FE026}"/>
              </a:ext>
            </a:extLst>
          </p:cNvPr>
          <p:cNvSpPr txBox="1"/>
          <p:nvPr/>
        </p:nvSpPr>
        <p:spPr>
          <a:xfrm>
            <a:off x="142407" y="2765362"/>
            <a:ext cx="8859186" cy="2382704"/>
          </a:xfrm>
          <a:prstGeom prst="rect">
            <a:avLst/>
          </a:prstGeom>
          <a:noFill/>
        </p:spPr>
        <p:txBody>
          <a:bodyPr wrap="square">
            <a:spAutoFit/>
          </a:bodyPr>
          <a:lstStyle/>
          <a:p>
            <a:pPr algn="ctr" defTabSz="685800">
              <a:spcBef>
                <a:spcPts val="375"/>
              </a:spcBef>
              <a:spcAft>
                <a:spcPts val="375"/>
              </a:spcAft>
            </a:pPr>
            <a:r>
              <a:rPr lang="en-US" sz="1350" b="1" dirty="0">
                <a:solidFill>
                  <a:srgbClr val="000000"/>
                </a:solidFill>
                <a:latin typeface="Calibri" panose="020F0502020204030204" pitchFamily="34" charset="0"/>
                <a:ea typeface="Calibri" panose="020F0502020204030204" pitchFamily="34" charset="0"/>
                <a:cs typeface="Gotham Bold"/>
              </a:rPr>
              <a:t>Need to know more? </a:t>
            </a:r>
            <a:r>
              <a:rPr lang="en-US" sz="1350" b="1" dirty="0">
                <a:solidFill>
                  <a:srgbClr val="000000"/>
                </a:solidFill>
                <a:latin typeface="Calibri" panose="020F0502020204030204" pitchFamily="34" charset="0"/>
              </a:rPr>
              <a:t>Write to</a:t>
            </a:r>
            <a:r>
              <a:rPr lang="en-US" sz="135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 </a:t>
            </a:r>
            <a:r>
              <a:rPr lang="en-US" sz="135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info@ctwwc.org</a:t>
            </a:r>
            <a:r>
              <a:rPr lang="en-US" sz="1350" b="1" dirty="0">
                <a:solidFill>
                  <a:srgbClr val="000000"/>
                </a:solidFill>
                <a:latin typeface="Calibri" panose="020F0502020204030204" pitchFamily="34" charset="0"/>
                <a:ea typeface="Calibri" panose="020F0502020204030204" pitchFamily="34" charset="0"/>
                <a:cs typeface="Gotham Bold"/>
              </a:rPr>
              <a:t>  or visit </a:t>
            </a:r>
            <a:r>
              <a:rPr lang="en-US" sz="135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changingthewaywecare.org </a:t>
            </a:r>
            <a:r>
              <a:rPr lang="en-US" sz="1350" b="1" dirty="0">
                <a:solidFill>
                  <a:srgbClr val="000000"/>
                </a:solidFill>
                <a:latin typeface="Calibri" panose="020F0502020204030204" pitchFamily="34" charset="0"/>
                <a:ea typeface="Calibri" panose="020F0502020204030204" pitchFamily="34" charset="0"/>
                <a:cs typeface="Gotham Bold"/>
              </a:rPr>
              <a:t> </a:t>
            </a:r>
            <a:endParaRPr lang="en-US" sz="2400" dirty="0">
              <a:solidFill>
                <a:prstClr val="black"/>
              </a:solidFill>
              <a:latin typeface="Gotham Bold"/>
              <a:ea typeface="Calibri" panose="020F0502020204030204" pitchFamily="34" charset="0"/>
              <a:cs typeface="Times New Roman" panose="02020603050405020304" pitchFamily="18" charset="0"/>
            </a:endParaRPr>
          </a:p>
          <a:p>
            <a:pPr algn="ctr" defTabSz="685800"/>
            <a:r>
              <a:rPr lang="en-US" sz="1350" dirty="0">
                <a:solidFill>
                  <a:srgbClr val="000000"/>
                </a:solidFill>
                <a:latin typeface="Calibri" panose="020F0502020204030204" pitchFamily="34" charset="0"/>
                <a:ea typeface="Times New Roman" panose="02020603050405020304" pitchFamily="18" charset="0"/>
                <a:cs typeface="Gotham Book"/>
              </a:rPr>
              <a:t>The photographs in this publication are used for illustrative purposes only; they do not imply any particular health, orphanhood, or residential care status on the part of any person who appears in the photographs.</a:t>
            </a:r>
          </a:p>
          <a:p>
            <a:pPr algn="ctr" defTabSz="685800"/>
            <a:endParaRPr lang="en-US" sz="1350" dirty="0">
              <a:solidFill>
                <a:srgbClr val="000000"/>
              </a:solidFill>
              <a:latin typeface="Calibri" panose="020F0502020204030204" pitchFamily="34" charset="0"/>
              <a:ea typeface="Times New Roman" panose="02020603050405020304" pitchFamily="18" charset="0"/>
              <a:cs typeface="Gotham Book"/>
            </a:endParaRPr>
          </a:p>
          <a:p>
            <a:pPr algn="ctr" defTabSz="685800"/>
            <a:r>
              <a:rPr lang="en-US" sz="1350" dirty="0">
                <a:solidFill>
                  <a:srgbClr val="000000"/>
                </a:solidFill>
                <a:latin typeface="Calibri" panose="020F0502020204030204" pitchFamily="34" charset="0"/>
              </a:rPr>
              <a:t>This product is made possible by the generous support of the American people through the United States Agency for International Development (USAID). The contents are the responsibility of Changing the Way We Care and do not necessarily reflect the views of USAID or the United States Government. </a:t>
            </a:r>
          </a:p>
          <a:p>
            <a:pPr algn="ctr" defTabSz="685800"/>
            <a:endParaRPr lang="en-US" sz="2400" dirty="0">
              <a:solidFill>
                <a:prstClr val="black"/>
              </a:solidFill>
              <a:latin typeface="Times New Roman" panose="02020603050405020304" pitchFamily="18" charset="0"/>
              <a:ea typeface="Times New Roman" panose="02020603050405020304" pitchFamily="18" charset="0"/>
            </a:endParaRPr>
          </a:p>
          <a:p>
            <a:pPr defTabSz="685800"/>
            <a:br>
              <a:rPr lang="en-US" sz="1350" dirty="0">
                <a:solidFill>
                  <a:prstClr val="black"/>
                </a:solidFill>
                <a:latin typeface="Calibri" panose="020F0502020204030204" pitchFamily="34" charset="0"/>
                <a:ea typeface="Times New Roman" panose="02020603050405020304" pitchFamily="18" charset="0"/>
              </a:rPr>
            </a:br>
            <a:endParaRPr lang="en-US" sz="1350" dirty="0">
              <a:solidFill>
                <a:prstClr val="black"/>
              </a:solidFill>
              <a:latin typeface="Calibri" panose="020F0502020204030204"/>
            </a:endParaRPr>
          </a:p>
        </p:txBody>
      </p:sp>
      <p:pic>
        <p:nvPicPr>
          <p:cNvPr id="6" name="Picture 5" descr="blue logo of the Changing the Way We Care initiative">
            <a:extLst>
              <a:ext uri="{FF2B5EF4-FFF2-40B4-BE49-F238E27FC236}">
                <a16:creationId xmlns:a16="http://schemas.microsoft.com/office/drawing/2014/main" id="{00870922-0DE6-9C4F-8990-39FE4033B807}"/>
              </a:ext>
            </a:extLst>
          </p:cNvPr>
          <p:cNvPicPr>
            <a:picLocks noChangeAspect="1"/>
          </p:cNvPicPr>
          <p:nvPr/>
        </p:nvPicPr>
        <p:blipFill>
          <a:blip r:embed="rId5"/>
          <a:stretch>
            <a:fillRect/>
          </a:stretch>
        </p:blipFill>
        <p:spPr>
          <a:xfrm>
            <a:off x="3368431" y="240710"/>
            <a:ext cx="2407138" cy="1010404"/>
          </a:xfrm>
          <a:prstGeom prst="rect">
            <a:avLst/>
          </a:prstGeom>
        </p:spPr>
      </p:pic>
      <p:pic>
        <p:nvPicPr>
          <p:cNvPr id="3" name="Picture 2">
            <a:extLst>
              <a:ext uri="{FF2B5EF4-FFF2-40B4-BE49-F238E27FC236}">
                <a16:creationId xmlns:a16="http://schemas.microsoft.com/office/drawing/2014/main" id="{7EAC9A43-2199-41A2-9890-FD9BEA9C1B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 y="4400236"/>
            <a:ext cx="1712592" cy="600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A1B856-62F1-B280-C333-477DC03BDAA8}"/>
              </a:ext>
            </a:extLst>
          </p:cNvPr>
          <p:cNvSpPr txBox="1"/>
          <p:nvPr/>
        </p:nvSpPr>
        <p:spPr>
          <a:xfrm>
            <a:off x="2451538" y="4400236"/>
            <a:ext cx="6063812" cy="507831"/>
          </a:xfrm>
          <a:prstGeom prst="rect">
            <a:avLst/>
          </a:prstGeom>
          <a:noFill/>
        </p:spPr>
        <p:txBody>
          <a:bodyPr wrap="square" rtlCol="0">
            <a:spAutoFit/>
          </a:bodyPr>
          <a:lstStyle/>
          <a:p>
            <a:r>
              <a:rPr lang="en-US" sz="1350" dirty="0"/>
              <a:t>This work is licensed under a </a:t>
            </a:r>
            <a:r>
              <a:rPr lang="en-US" sz="1350" dirty="0">
                <a:hlinkClick r:id="rId7"/>
              </a:rPr>
              <a:t>Creative Commons Attribution-</a:t>
            </a:r>
            <a:r>
              <a:rPr lang="en-US" sz="1350" dirty="0" err="1">
                <a:hlinkClick r:id="rId7"/>
              </a:rPr>
              <a:t>NonCommercial</a:t>
            </a:r>
            <a:r>
              <a:rPr lang="en-US" sz="1350" dirty="0">
                <a:hlinkClick r:id="rId7"/>
              </a:rPr>
              <a:t> 4.0 International License.</a:t>
            </a:r>
            <a:endParaRPr lang="en-US" sz="1350" dirty="0"/>
          </a:p>
        </p:txBody>
      </p:sp>
      <p:sp>
        <p:nvSpPr>
          <p:cNvPr id="7" name="TextBox 6">
            <a:extLst>
              <a:ext uri="{FF2B5EF4-FFF2-40B4-BE49-F238E27FC236}">
                <a16:creationId xmlns:a16="http://schemas.microsoft.com/office/drawing/2014/main" id="{82A7A295-46FC-60CD-23EB-35F7554FB904}"/>
              </a:ext>
            </a:extLst>
          </p:cNvPr>
          <p:cNvSpPr txBox="1"/>
          <p:nvPr/>
        </p:nvSpPr>
        <p:spPr>
          <a:xfrm>
            <a:off x="775374" y="1434864"/>
            <a:ext cx="7598173" cy="11310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50" dirty="0">
                <a:cs typeface="Segoe UI"/>
              </a:rPr>
              <a:t>Changing The Way We Care (CTWWC) is a Global Development Alliance funded by USAID, the MacArthur Foundation, and the GHR Foundation, and implemented by Catholic Relief Services and </a:t>
            </a:r>
            <a:r>
              <a:rPr lang="en-US" sz="1350" dirty="0" err="1">
                <a:cs typeface="Segoe UI"/>
              </a:rPr>
              <a:t>Maestral</a:t>
            </a:r>
            <a:r>
              <a:rPr lang="en-US" sz="1350" dirty="0">
                <a:cs typeface="Segoe UI"/>
              </a:rPr>
              <a:t> International, along with other global, national, and local partners working together to change the way we care for children around the world. Our principal global partners are the Better Care Network, Lumos Foundation, and Faith to Action</a:t>
            </a:r>
          </a:p>
        </p:txBody>
      </p:sp>
    </p:spTree>
    <p:extLst>
      <p:ext uri="{BB962C8B-B14F-4D97-AF65-F5344CB8AC3E}">
        <p14:creationId xmlns:p14="http://schemas.microsoft.com/office/powerpoint/2010/main" val="80803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2277-CA38-4EE2-9351-5D8DB34B8314}"/>
              </a:ext>
            </a:extLst>
          </p:cNvPr>
          <p:cNvSpPr>
            <a:spLocks noGrp="1"/>
          </p:cNvSpPr>
          <p:nvPr>
            <p:ph type="title"/>
          </p:nvPr>
        </p:nvSpPr>
        <p:spPr/>
        <p:txBody>
          <a:bodyPr>
            <a:normAutofit/>
          </a:bodyPr>
          <a:lstStyle/>
          <a:p>
            <a:r>
              <a:rPr lang="en-US" sz="4800" b="1">
                <a:solidFill>
                  <a:srgbClr val="942092"/>
                </a:solidFill>
                <a:latin typeface="Times New Roman"/>
                <a:cs typeface="Calibri Light"/>
              </a:rPr>
              <a:t>Defining Disability</a:t>
            </a:r>
            <a:endParaRPr lang="en-US" sz="4800" b="1">
              <a:solidFill>
                <a:srgbClr val="942092"/>
              </a:solidFill>
              <a:latin typeface="Times New Roman"/>
            </a:endParaRPr>
          </a:p>
        </p:txBody>
      </p:sp>
      <p:sp>
        <p:nvSpPr>
          <p:cNvPr id="3" name="Content Placeholder 2">
            <a:extLst>
              <a:ext uri="{FF2B5EF4-FFF2-40B4-BE49-F238E27FC236}">
                <a16:creationId xmlns:a16="http://schemas.microsoft.com/office/drawing/2014/main" id="{6BF030E7-373C-45F1-A784-74BC5564F78E}"/>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rPr>
              <a:t>Persons with disabilities have long-term physical, mental, intellectual or sensory impairments which in interaction with various barriers may hinder their full and effective participation in society on an equal basis with others</a:t>
            </a:r>
            <a:endParaRPr lang="en-US">
              <a:cs typeface="Calibri"/>
            </a:endParaRPr>
          </a:p>
          <a:p>
            <a:pPr marL="0" indent="0">
              <a:buNone/>
            </a:pPr>
            <a:endParaRPr lang="en-US">
              <a:cs typeface="Calibri"/>
            </a:endParaRPr>
          </a:p>
          <a:p>
            <a:pPr lvl="1"/>
            <a:r>
              <a:rPr lang="en-US" b="1">
                <a:ea typeface="+mn-lt"/>
                <a:cs typeface="+mn-lt"/>
              </a:rPr>
              <a:t>Limited Activity- </a:t>
            </a:r>
            <a:r>
              <a:rPr lang="en-US">
                <a:ea typeface="+mn-lt"/>
                <a:cs typeface="+mn-lt"/>
              </a:rPr>
              <a:t>difficulty encountered by an individual in executing a task or action</a:t>
            </a:r>
          </a:p>
          <a:p>
            <a:pPr lvl="1"/>
            <a:r>
              <a:rPr lang="en-US" b="1">
                <a:ea typeface="+mn-lt"/>
                <a:cs typeface="+mn-lt"/>
              </a:rPr>
              <a:t>Restricted participation- </a:t>
            </a:r>
            <a:r>
              <a:rPr lang="en-US">
                <a:ea typeface="+mn-lt"/>
                <a:cs typeface="+mn-lt"/>
              </a:rPr>
              <a:t>problem experienced by an individual in involvement in life situations</a:t>
            </a:r>
          </a:p>
          <a:p>
            <a:pPr lvl="1"/>
            <a:r>
              <a:rPr lang="en-US" b="1">
                <a:ea typeface="+mn-lt"/>
                <a:cs typeface="+mn-lt"/>
              </a:rPr>
              <a:t>Impairment</a:t>
            </a:r>
            <a:r>
              <a:rPr lang="en-US">
                <a:ea typeface="+mn-lt"/>
                <a:cs typeface="+mn-lt"/>
              </a:rPr>
              <a:t>- problem in body function or structure, with varying severity</a:t>
            </a:r>
            <a:endParaRPr lang="en-US">
              <a:cs typeface="Calibri"/>
            </a:endParaRPr>
          </a:p>
          <a:p>
            <a:endParaRPr lang="en-US">
              <a:cs typeface="Calibri"/>
            </a:endParaRPr>
          </a:p>
        </p:txBody>
      </p:sp>
    </p:spTree>
    <p:extLst>
      <p:ext uri="{BB962C8B-B14F-4D97-AF65-F5344CB8AC3E}">
        <p14:creationId xmlns:p14="http://schemas.microsoft.com/office/powerpoint/2010/main" val="286537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D57F-530A-46E9-B79B-E9884FD3AE8A}"/>
              </a:ext>
            </a:extLst>
          </p:cNvPr>
          <p:cNvSpPr>
            <a:spLocks noGrp="1"/>
          </p:cNvSpPr>
          <p:nvPr>
            <p:ph type="title"/>
          </p:nvPr>
        </p:nvSpPr>
        <p:spPr/>
        <p:txBody>
          <a:bodyPr>
            <a:normAutofit/>
          </a:bodyPr>
          <a:lstStyle/>
          <a:p>
            <a:r>
              <a:rPr lang="en-US" sz="4800" b="1">
                <a:solidFill>
                  <a:srgbClr val="942092"/>
                </a:solidFill>
                <a:latin typeface="Times New Roman"/>
                <a:cs typeface="Calibri Light"/>
              </a:rPr>
              <a:t>Disability Models</a:t>
            </a:r>
            <a:endParaRPr lang="en-US" sz="4800">
              <a:solidFill>
                <a:srgbClr val="942092"/>
              </a:solidFill>
              <a:latin typeface="Times New Roman"/>
              <a:cs typeface="Times New Roman"/>
            </a:endParaRPr>
          </a:p>
        </p:txBody>
      </p:sp>
      <p:pic>
        <p:nvPicPr>
          <p:cNvPr id="4" name="Picture 4" descr="There is a circle with 4 green boxes. The box at the top contains the text &quot;charity&quot;. The box to the right contains the text &quot;medical, the box on the bottom says &quot;social&quot;, and the box to the left says &quot;rights&quot;">
            <a:extLst>
              <a:ext uri="{FF2B5EF4-FFF2-40B4-BE49-F238E27FC236}">
                <a16:creationId xmlns:a16="http://schemas.microsoft.com/office/drawing/2014/main" id="{85ED7381-381E-4DAB-A5F4-CE88D417F9B3}"/>
              </a:ext>
            </a:extLst>
          </p:cNvPr>
          <p:cNvPicPr>
            <a:picLocks noGrp="1" noChangeAspect="1"/>
          </p:cNvPicPr>
          <p:nvPr>
            <p:ph idx="1"/>
          </p:nvPr>
        </p:nvPicPr>
        <p:blipFill>
          <a:blip r:embed="rId2"/>
          <a:stretch>
            <a:fillRect/>
          </a:stretch>
        </p:blipFill>
        <p:spPr>
          <a:xfrm>
            <a:off x="1035170" y="1369219"/>
            <a:ext cx="7073659" cy="3263504"/>
          </a:xfrm>
        </p:spPr>
      </p:pic>
    </p:spTree>
    <p:extLst>
      <p:ext uri="{BB962C8B-B14F-4D97-AF65-F5344CB8AC3E}">
        <p14:creationId xmlns:p14="http://schemas.microsoft.com/office/powerpoint/2010/main" val="213866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97A1-C459-4F26-92F9-C1E86767D119}"/>
              </a:ext>
            </a:extLst>
          </p:cNvPr>
          <p:cNvSpPr>
            <a:spLocks noGrp="1"/>
          </p:cNvSpPr>
          <p:nvPr>
            <p:ph type="title" idx="4294967295"/>
          </p:nvPr>
        </p:nvSpPr>
        <p:spPr>
          <a:xfrm>
            <a:off x="628650" y="-994172"/>
            <a:ext cx="7886700" cy="994172"/>
          </a:xfrm>
        </p:spPr>
        <p:txBody>
          <a:bodyPr vert="horz" lIns="91440" tIns="45720" rIns="91440" bIns="45720" rtlCol="0" anchor="b">
            <a:normAutofit/>
          </a:bodyPr>
          <a:lstStyle/>
          <a:p>
            <a:r>
              <a:rPr lang="en-US"/>
              <a:t>Global disability statistics</a:t>
            </a:r>
          </a:p>
        </p:txBody>
      </p:sp>
      <p:pic>
        <p:nvPicPr>
          <p:cNvPr id="13" name="Graphic 12" descr="Earth globe Americas">
            <a:extLst>
              <a:ext uri="{FF2B5EF4-FFF2-40B4-BE49-F238E27FC236}">
                <a16:creationId xmlns:a16="http://schemas.microsoft.com/office/drawing/2014/main" id="{66E001F0-2D26-DF4D-B6CB-EA613A87D3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3219" y="504260"/>
            <a:ext cx="3666744" cy="3666744"/>
          </a:xfrm>
          <a:prstGeom prst="rect">
            <a:avLst/>
          </a:prstGeom>
        </p:spPr>
      </p:pic>
      <p:sp>
        <p:nvSpPr>
          <p:cNvPr id="17" name="Rectangle 16"/>
          <p:cNvSpPr/>
          <p:nvPr/>
        </p:nvSpPr>
        <p:spPr>
          <a:xfrm>
            <a:off x="6077691" y="1737468"/>
            <a:ext cx="2895599" cy="1200329"/>
          </a:xfrm>
          <a:prstGeom prst="rect">
            <a:avLst/>
          </a:prstGeom>
        </p:spPr>
        <p:txBody>
          <a:bodyPr wrap="square">
            <a:spAutoFit/>
          </a:bodyPr>
          <a:lstStyle/>
          <a:p>
            <a:pPr algn="ctr"/>
            <a:r>
              <a:rPr lang="en-US" sz="2400">
                <a:cs typeface="Times New Roman" panose="02020603050405020304" pitchFamily="18" charset="0"/>
              </a:rPr>
              <a:t>80% of people with disabilities live in developing nations</a:t>
            </a:r>
            <a:endParaRPr lang="en-US" sz="2400" b="1">
              <a:cs typeface="Helvetica"/>
            </a:endParaRPr>
          </a:p>
        </p:txBody>
      </p:sp>
      <p:sp>
        <p:nvSpPr>
          <p:cNvPr id="18" name="Rectangle 17"/>
          <p:cNvSpPr/>
          <p:nvPr/>
        </p:nvSpPr>
        <p:spPr>
          <a:xfrm>
            <a:off x="5174141" y="234583"/>
            <a:ext cx="2895599" cy="1200329"/>
          </a:xfrm>
          <a:prstGeom prst="rect">
            <a:avLst/>
          </a:prstGeom>
        </p:spPr>
        <p:txBody>
          <a:bodyPr wrap="square">
            <a:spAutoFit/>
          </a:bodyPr>
          <a:lstStyle/>
          <a:p>
            <a:pPr algn="ctr"/>
            <a:r>
              <a:rPr lang="en-US" sz="2400">
                <a:cs typeface="Times New Roman"/>
              </a:rPr>
              <a:t>15% of global population</a:t>
            </a:r>
            <a:endParaRPr lang="en-US" sz="2400" b="1">
              <a:cs typeface="Helvetica"/>
            </a:endParaRPr>
          </a:p>
          <a:p>
            <a:pPr algn="ctr"/>
            <a:endParaRPr lang="en-US" sz="2400" b="1">
              <a:cs typeface="Helvetica"/>
            </a:endParaRPr>
          </a:p>
        </p:txBody>
      </p:sp>
      <p:sp>
        <p:nvSpPr>
          <p:cNvPr id="19" name="Rectangle 18"/>
          <p:cNvSpPr/>
          <p:nvPr/>
        </p:nvSpPr>
        <p:spPr>
          <a:xfrm>
            <a:off x="5493265" y="3746396"/>
            <a:ext cx="3480025" cy="1200329"/>
          </a:xfrm>
          <a:prstGeom prst="rect">
            <a:avLst/>
          </a:prstGeom>
        </p:spPr>
        <p:txBody>
          <a:bodyPr wrap="square">
            <a:spAutoFit/>
          </a:bodyPr>
          <a:lstStyle/>
          <a:p>
            <a:r>
              <a:rPr lang="en-US" sz="2400">
                <a:cs typeface="Times New Roman" panose="02020603050405020304" pitchFamily="18" charset="0"/>
              </a:rPr>
              <a:t>20% of people who live on &lt; $1.25 per day in the world have a disability</a:t>
            </a:r>
          </a:p>
        </p:txBody>
      </p:sp>
      <p:sp>
        <p:nvSpPr>
          <p:cNvPr id="59" name="TextBox 58">
            <a:extLst>
              <a:ext uri="{C183D7F6-B498-43B3-948B-1728B52AA6E4}">
                <adec:decorative xmlns:adec="http://schemas.microsoft.com/office/drawing/2017/decorative" val="1"/>
              </a:ext>
            </a:extLst>
          </p:cNvPr>
          <p:cNvSpPr txBox="1"/>
          <p:nvPr/>
        </p:nvSpPr>
        <p:spPr>
          <a:xfrm>
            <a:off x="138626" y="4781550"/>
            <a:ext cx="242374" cy="230832"/>
          </a:xfrm>
          <a:prstGeom prst="rect">
            <a:avLst/>
          </a:prstGeom>
          <a:noFill/>
        </p:spPr>
        <p:txBody>
          <a:bodyPr wrap="none" rtlCol="0">
            <a:spAutoFit/>
          </a:bodyPr>
          <a:lstStyle/>
          <a:p>
            <a:fld id="{7C73774A-7AAE-ED45-BD92-DEA3A9834EE8}" type="slidenum">
              <a:rPr lang="en-US" sz="900" smtClean="0">
                <a:solidFill>
                  <a:srgbClr val="FFFFFF"/>
                </a:solidFill>
                <a:latin typeface="Times New Roman"/>
                <a:cs typeface="Times New Roman"/>
              </a:rPr>
              <a:pPr/>
              <a:t>6</a:t>
            </a:fld>
            <a:r>
              <a:rPr lang="en-US" sz="900">
                <a:solidFill>
                  <a:srgbClr val="FFFFFF"/>
                </a:solidFill>
                <a:latin typeface="Times New Roman"/>
                <a:cs typeface="Times New Roman"/>
              </a:rPr>
              <a:t> </a:t>
            </a:r>
          </a:p>
        </p:txBody>
      </p:sp>
      <p:pic>
        <p:nvPicPr>
          <p:cNvPr id="50180" name="Picture 4">
            <a:extLst>
              <a:ext uri="{FF2B5EF4-FFF2-40B4-BE49-F238E27FC236}">
                <a16:creationId xmlns:a16="http://schemas.microsoft.com/office/drawing/2014/main" id="{6809C8A2-2C55-5E49-9BEC-7B7F7C4074B8}"/>
              </a:ext>
              <a:ext uri="{C183D7F6-B498-43B3-948B-1728B52AA6E4}">
                <adec:decorative xmlns:adec="http://schemas.microsoft.com/office/drawing/2017/decorative" val="1"/>
              </a:ext>
            </a:extLst>
          </p:cNvPr>
          <p:cNvPicPr>
            <a:picLocks noChangeAspect="1" noChangeArrowheads="1"/>
          </p:cNvPicPr>
          <p:nvPr/>
        </p:nvPicPr>
        <p:blipFill>
          <a:blip r:embed="rId5">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0" y="-50920"/>
            <a:ext cx="4347411" cy="521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45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Cycle: EXPLAINED">
            <a:hlinkClick r:id="" action="ppaction://media"/>
            <a:extLst>
              <a:ext uri="{FF2B5EF4-FFF2-40B4-BE49-F238E27FC236}">
                <a16:creationId xmlns:a16="http://schemas.microsoft.com/office/drawing/2014/main" id="{0FED68CC-F861-432E-B93F-CB9F703F363D}"/>
              </a:ext>
            </a:extLst>
          </p:cNvPr>
          <p:cNvPicPr>
            <a:picLocks noRot="1" noChangeAspect="1"/>
          </p:cNvPicPr>
          <p:nvPr>
            <a:videoFile r:link="rId1"/>
          </p:nvPr>
        </p:nvPicPr>
        <p:blipFill rotWithShape="1">
          <a:blip r:embed="rId4"/>
          <a:srcRect t="17673" b="7328"/>
          <a:stretch/>
        </p:blipFill>
        <p:spPr>
          <a:xfrm>
            <a:off x="20" y="10"/>
            <a:ext cx="9143980" cy="5143490"/>
          </a:xfrm>
          <a:prstGeom prst="rect">
            <a:avLst/>
          </a:prstGeom>
          <a:noFill/>
        </p:spPr>
      </p:pic>
      <p:sp>
        <p:nvSpPr>
          <p:cNvPr id="3" name="Title 2">
            <a:extLst>
              <a:ext uri="{FF2B5EF4-FFF2-40B4-BE49-F238E27FC236}">
                <a16:creationId xmlns:a16="http://schemas.microsoft.com/office/drawing/2014/main" id="{ECEA5498-F9F7-4E0D-B4F0-7EBEFE5A54F5}"/>
              </a:ext>
            </a:extLst>
          </p:cNvPr>
          <p:cNvSpPr>
            <a:spLocks noGrp="1"/>
          </p:cNvSpPr>
          <p:nvPr>
            <p:ph type="title" idx="4294967295"/>
          </p:nvPr>
        </p:nvSpPr>
        <p:spPr>
          <a:xfrm>
            <a:off x="628650" y="-993775"/>
            <a:ext cx="7886700" cy="993775"/>
          </a:xfrm>
          <a:prstGeom prst="rect">
            <a:avLst/>
          </a:prstGeom>
        </p:spPr>
        <p:txBody>
          <a:bodyPr anchor="b"/>
          <a:lstStyle/>
          <a:p>
            <a:r>
              <a:rPr lang="en-US"/>
              <a:t>Disability and Poverty video</a:t>
            </a:r>
          </a:p>
        </p:txBody>
      </p:sp>
      <p:sp>
        <p:nvSpPr>
          <p:cNvPr id="4" name="TextBox 3">
            <a:extLst>
              <a:ext uri="{FF2B5EF4-FFF2-40B4-BE49-F238E27FC236}">
                <a16:creationId xmlns:a16="http://schemas.microsoft.com/office/drawing/2014/main" id="{429AA686-351D-DF11-5122-1244B80100EB}"/>
              </a:ext>
            </a:extLst>
          </p:cNvPr>
          <p:cNvSpPr txBox="1"/>
          <p:nvPr/>
        </p:nvSpPr>
        <p:spPr>
          <a:xfrm>
            <a:off x="6729497" y="4910090"/>
            <a:ext cx="3012359" cy="230832"/>
          </a:xfrm>
          <a:prstGeom prst="rect">
            <a:avLst/>
          </a:prstGeom>
          <a:noFill/>
        </p:spPr>
        <p:txBody>
          <a:bodyPr wrap="square" lIns="91440" tIns="45720" rIns="91440" bIns="45720" rtlCol="0" anchor="t">
            <a:spAutoFit/>
          </a:bodyPr>
          <a:lstStyle/>
          <a:p>
            <a:r>
              <a:rPr lang="en-US" sz="900" dirty="0">
                <a:solidFill>
                  <a:schemeClr val="bg1"/>
                </a:solidFill>
                <a:cs typeface="Calibri"/>
              </a:rPr>
              <a:t>Source: </a:t>
            </a:r>
            <a:r>
              <a:rPr lang="en-US" sz="900" dirty="0" err="1">
                <a:solidFill>
                  <a:schemeClr val="bg1"/>
                </a:solidFill>
                <a:cs typeface="Calibri"/>
              </a:rPr>
              <a:t>EndTheCycle</a:t>
            </a:r>
            <a:r>
              <a:rPr lang="en-US" sz="900" dirty="0">
                <a:solidFill>
                  <a:schemeClr val="bg1"/>
                </a:solidFill>
                <a:cs typeface="Calibri"/>
              </a:rPr>
              <a:t> CBM "The Cycle Explained"</a:t>
            </a:r>
            <a:endParaRPr lang="en-US" sz="900" dirty="0">
              <a:solidFill>
                <a:schemeClr val="bg1"/>
              </a:solidFill>
            </a:endParaRPr>
          </a:p>
        </p:txBody>
      </p:sp>
    </p:spTree>
    <p:extLst>
      <p:ext uri="{BB962C8B-B14F-4D97-AF65-F5344CB8AC3E}">
        <p14:creationId xmlns:p14="http://schemas.microsoft.com/office/powerpoint/2010/main" val="61311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4FF6D1-182A-9C4C-A2EC-D2AAF623EEAB}"/>
              </a:ext>
            </a:extLst>
          </p:cNvPr>
          <p:cNvSpPr>
            <a:spLocks noGrp="1"/>
          </p:cNvSpPr>
          <p:nvPr>
            <p:ph type="title" idx="4294967295"/>
          </p:nvPr>
        </p:nvSpPr>
        <p:spPr>
          <a:xfrm>
            <a:off x="0" y="0"/>
            <a:ext cx="9144000" cy="773112"/>
          </a:xfrm>
        </p:spPr>
        <p:txBody>
          <a:bodyPr>
            <a:noAutofit/>
          </a:bodyPr>
          <a:lstStyle/>
          <a:p>
            <a:pPr algn="ctr"/>
            <a:r>
              <a:rPr lang="en-US" sz="4800" b="1">
                <a:solidFill>
                  <a:srgbClr val="942092"/>
                </a:solidFill>
                <a:latin typeface="Times New Roman" panose="02020603050405020304" pitchFamily="18" charset="0"/>
              </a:rPr>
              <a:t>Cycles of Poverty &amp; Disability</a:t>
            </a:r>
            <a:endParaRPr lang="en-US" sz="4800" b="1"/>
          </a:p>
        </p:txBody>
      </p:sp>
      <p:sp>
        <p:nvSpPr>
          <p:cNvPr id="15" name="TextBox 14">
            <a:extLst>
              <a:ext uri="{FF2B5EF4-FFF2-40B4-BE49-F238E27FC236}">
                <a16:creationId xmlns:a16="http://schemas.microsoft.com/office/drawing/2014/main" id="{EC29DB43-6D68-E94D-9744-1BE461E26BE3}"/>
              </a:ext>
            </a:extLst>
          </p:cNvPr>
          <p:cNvSpPr txBox="1"/>
          <p:nvPr/>
        </p:nvSpPr>
        <p:spPr>
          <a:xfrm>
            <a:off x="4066677" y="773112"/>
            <a:ext cx="1342428" cy="369332"/>
          </a:xfrm>
          <a:prstGeom prst="rect">
            <a:avLst/>
          </a:prstGeom>
          <a:solidFill>
            <a:srgbClr val="92B22B"/>
          </a:solidFill>
        </p:spPr>
        <p:txBody>
          <a:bodyPr wrap="square" rtlCol="0">
            <a:spAutoFit/>
          </a:bodyPr>
          <a:lstStyle/>
          <a:p>
            <a:pPr algn="ctr"/>
            <a:r>
              <a:rPr lang="en-US">
                <a:cs typeface="Mishafi" pitchFamily="2" charset="-78"/>
              </a:rPr>
              <a:t>Disability</a:t>
            </a:r>
          </a:p>
        </p:txBody>
      </p:sp>
      <p:sp>
        <p:nvSpPr>
          <p:cNvPr id="19" name="TextBox 18">
            <a:extLst>
              <a:ext uri="{FF2B5EF4-FFF2-40B4-BE49-F238E27FC236}">
                <a16:creationId xmlns:a16="http://schemas.microsoft.com/office/drawing/2014/main" id="{DE183C98-0FE1-B748-AC24-B990754789EB}"/>
              </a:ext>
            </a:extLst>
          </p:cNvPr>
          <p:cNvSpPr txBox="1"/>
          <p:nvPr/>
        </p:nvSpPr>
        <p:spPr>
          <a:xfrm>
            <a:off x="6609385" y="3552417"/>
            <a:ext cx="1314450" cy="383233"/>
          </a:xfrm>
          <a:prstGeom prst="rect">
            <a:avLst/>
          </a:prstGeom>
          <a:solidFill>
            <a:srgbClr val="92B22B"/>
          </a:solidFill>
        </p:spPr>
        <p:txBody>
          <a:bodyPr wrap="square" rtlCol="0">
            <a:spAutoFit/>
          </a:bodyPr>
          <a:lstStyle/>
          <a:p>
            <a:pPr algn="ctr"/>
            <a:r>
              <a:rPr lang="en-US">
                <a:cs typeface="Tamil MN" pitchFamily="2" charset="0"/>
              </a:rPr>
              <a:t>Poverty</a:t>
            </a:r>
          </a:p>
        </p:txBody>
      </p:sp>
      <p:sp>
        <p:nvSpPr>
          <p:cNvPr id="20" name="TextBox 19">
            <a:extLst>
              <a:ext uri="{FF2B5EF4-FFF2-40B4-BE49-F238E27FC236}">
                <a16:creationId xmlns:a16="http://schemas.microsoft.com/office/drawing/2014/main" id="{19636EAB-E359-9648-886B-468181D73DC6}"/>
              </a:ext>
            </a:extLst>
          </p:cNvPr>
          <p:cNvSpPr txBox="1"/>
          <p:nvPr/>
        </p:nvSpPr>
        <p:spPr>
          <a:xfrm>
            <a:off x="424197" y="2629087"/>
            <a:ext cx="1676400" cy="923330"/>
          </a:xfrm>
          <a:prstGeom prst="rect">
            <a:avLst/>
          </a:prstGeom>
          <a:solidFill>
            <a:srgbClr val="92B22B"/>
          </a:solidFill>
        </p:spPr>
        <p:txBody>
          <a:bodyPr wrap="square" rtlCol="0">
            <a:spAutoFit/>
          </a:bodyPr>
          <a:lstStyle/>
          <a:p>
            <a:pPr algn="ctr"/>
            <a:r>
              <a:rPr lang="en-US">
                <a:cs typeface="Tamil MN" pitchFamily="2" charset="0"/>
              </a:rPr>
              <a:t>Vulnerability to poverty &amp; ill health</a:t>
            </a:r>
          </a:p>
        </p:txBody>
      </p:sp>
      <p:sp>
        <p:nvSpPr>
          <p:cNvPr id="31" name="Arc 30" descr="blue exterior circle with arrows shows the cycle from disability to poverty to vulnerability. an inner purple circle shows the cycle from denial of opportunities to deficits in rights, reduced participation, and exclusion and stigma">
            <a:extLst>
              <a:ext uri="{FF2B5EF4-FFF2-40B4-BE49-F238E27FC236}">
                <a16:creationId xmlns:a16="http://schemas.microsoft.com/office/drawing/2014/main" id="{0E95FD68-0981-C54D-A965-7F766E1B51E5}"/>
              </a:ext>
            </a:extLst>
          </p:cNvPr>
          <p:cNvSpPr/>
          <p:nvPr/>
        </p:nvSpPr>
        <p:spPr>
          <a:xfrm rot="9477179">
            <a:off x="2472424" y="1093555"/>
            <a:ext cx="3975945" cy="3944944"/>
          </a:xfrm>
          <a:prstGeom prst="arc">
            <a:avLst>
              <a:gd name="adj1" fmla="val 13527651"/>
              <a:gd name="adj2" fmla="val 2447244"/>
            </a:avLst>
          </a:prstGeom>
          <a:ln w="825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0CABDA99-9DE5-EB45-B640-896CD3D49DA4}"/>
              </a:ext>
              <a:ext uri="{C183D7F6-B498-43B3-948B-1728B52AA6E4}">
                <adec:decorative xmlns:adec="http://schemas.microsoft.com/office/drawing/2017/decorative" val="1"/>
              </a:ext>
            </a:extLst>
          </p:cNvPr>
          <p:cNvSpPr/>
          <p:nvPr/>
        </p:nvSpPr>
        <p:spPr>
          <a:xfrm rot="9477179">
            <a:off x="2472424" y="1093557"/>
            <a:ext cx="3975945" cy="3944944"/>
          </a:xfrm>
          <a:prstGeom prst="arc">
            <a:avLst>
              <a:gd name="adj1" fmla="val 3149472"/>
              <a:gd name="adj2" fmla="val 5786732"/>
            </a:avLst>
          </a:prstGeom>
          <a:ln w="825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E891F726-26EF-6344-8886-2B2D21DA0E38}"/>
              </a:ext>
              <a:ext uri="{C183D7F6-B498-43B3-948B-1728B52AA6E4}">
                <adec:decorative xmlns:adec="http://schemas.microsoft.com/office/drawing/2017/decorative" val="1"/>
              </a:ext>
            </a:extLst>
          </p:cNvPr>
          <p:cNvSpPr/>
          <p:nvPr/>
        </p:nvSpPr>
        <p:spPr>
          <a:xfrm rot="9477179">
            <a:off x="2472423" y="1093555"/>
            <a:ext cx="3975945" cy="3944944"/>
          </a:xfrm>
          <a:prstGeom prst="arc">
            <a:avLst>
              <a:gd name="adj1" fmla="val 8762728"/>
              <a:gd name="adj2" fmla="val 12688471"/>
            </a:avLst>
          </a:prstGeom>
          <a:ln w="825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99F02B6D-480F-364E-8B36-B3A13CDB83CF}"/>
              </a:ext>
            </a:extLst>
          </p:cNvPr>
          <p:cNvSpPr txBox="1"/>
          <p:nvPr/>
        </p:nvSpPr>
        <p:spPr>
          <a:xfrm>
            <a:off x="2930984" y="2054298"/>
            <a:ext cx="1420190" cy="461665"/>
          </a:xfrm>
          <a:prstGeom prst="rect">
            <a:avLst/>
          </a:prstGeom>
          <a:noFill/>
        </p:spPr>
        <p:txBody>
          <a:bodyPr wrap="square" rtlCol="0">
            <a:spAutoFit/>
          </a:bodyPr>
          <a:lstStyle/>
          <a:p>
            <a:r>
              <a:rPr lang="en-US" sz="1200"/>
              <a:t>Social &amp; cultural exclusion &amp; stigma</a:t>
            </a:r>
          </a:p>
        </p:txBody>
      </p:sp>
      <p:sp>
        <p:nvSpPr>
          <p:cNvPr id="37" name="TextBox 36">
            <a:extLst>
              <a:ext uri="{FF2B5EF4-FFF2-40B4-BE49-F238E27FC236}">
                <a16:creationId xmlns:a16="http://schemas.microsoft.com/office/drawing/2014/main" id="{17BE438D-4AD7-CE43-824E-ADA87916CC7E}"/>
              </a:ext>
            </a:extLst>
          </p:cNvPr>
          <p:cNvSpPr txBox="1"/>
          <p:nvPr/>
        </p:nvSpPr>
        <p:spPr>
          <a:xfrm>
            <a:off x="2934801" y="3427818"/>
            <a:ext cx="1420190" cy="1015663"/>
          </a:xfrm>
          <a:prstGeom prst="rect">
            <a:avLst/>
          </a:prstGeom>
          <a:noFill/>
        </p:spPr>
        <p:txBody>
          <a:bodyPr wrap="square" rtlCol="0">
            <a:spAutoFit/>
          </a:bodyPr>
          <a:lstStyle/>
          <a:p>
            <a:r>
              <a:rPr lang="en-US" sz="1200"/>
              <a:t>Reduced participation in decision making &amp; denial of civil &amp; political rights</a:t>
            </a:r>
          </a:p>
        </p:txBody>
      </p:sp>
      <p:sp>
        <p:nvSpPr>
          <p:cNvPr id="38" name="TextBox 37">
            <a:extLst>
              <a:ext uri="{FF2B5EF4-FFF2-40B4-BE49-F238E27FC236}">
                <a16:creationId xmlns:a16="http://schemas.microsoft.com/office/drawing/2014/main" id="{9A250E9A-6ADE-7F44-A839-1527BCAF7D07}"/>
              </a:ext>
            </a:extLst>
          </p:cNvPr>
          <p:cNvSpPr txBox="1"/>
          <p:nvPr/>
        </p:nvSpPr>
        <p:spPr>
          <a:xfrm>
            <a:off x="4572000" y="3842527"/>
            <a:ext cx="1420190" cy="646331"/>
          </a:xfrm>
          <a:prstGeom prst="rect">
            <a:avLst/>
          </a:prstGeom>
          <a:noFill/>
        </p:spPr>
        <p:txBody>
          <a:bodyPr wrap="square" rtlCol="0">
            <a:spAutoFit/>
          </a:bodyPr>
          <a:lstStyle/>
          <a:p>
            <a:r>
              <a:rPr lang="en-US" sz="1200"/>
              <a:t>Deficits in economic, social &amp; cultural  rights</a:t>
            </a:r>
          </a:p>
        </p:txBody>
      </p:sp>
      <p:sp>
        <p:nvSpPr>
          <p:cNvPr id="39" name="TextBox 38">
            <a:extLst>
              <a:ext uri="{FF2B5EF4-FFF2-40B4-BE49-F238E27FC236}">
                <a16:creationId xmlns:a16="http://schemas.microsoft.com/office/drawing/2014/main" id="{8744108C-665B-454A-B306-F55AC0C37FAB}"/>
              </a:ext>
            </a:extLst>
          </p:cNvPr>
          <p:cNvSpPr txBox="1"/>
          <p:nvPr/>
        </p:nvSpPr>
        <p:spPr>
          <a:xfrm>
            <a:off x="4699010" y="1777298"/>
            <a:ext cx="1420190" cy="1015663"/>
          </a:xfrm>
          <a:prstGeom prst="rect">
            <a:avLst/>
          </a:prstGeom>
          <a:noFill/>
        </p:spPr>
        <p:txBody>
          <a:bodyPr wrap="square" rtlCol="0">
            <a:spAutoFit/>
          </a:bodyPr>
          <a:lstStyle/>
          <a:p>
            <a:r>
              <a:rPr lang="en-US" sz="1200"/>
              <a:t>Denial of opportunities for economic, social &amp; human development</a:t>
            </a:r>
          </a:p>
        </p:txBody>
      </p:sp>
      <p:sp>
        <p:nvSpPr>
          <p:cNvPr id="40" name="Arc 39">
            <a:extLst>
              <a:ext uri="{FF2B5EF4-FFF2-40B4-BE49-F238E27FC236}">
                <a16:creationId xmlns:a16="http://schemas.microsoft.com/office/drawing/2014/main" id="{7A90429B-F13F-B04C-B23A-246109E122AB}"/>
              </a:ext>
              <a:ext uri="{C183D7F6-B498-43B3-948B-1728B52AA6E4}">
                <adec:decorative xmlns:adec="http://schemas.microsoft.com/office/drawing/2017/decorative" val="1"/>
              </a:ext>
            </a:extLst>
          </p:cNvPr>
          <p:cNvSpPr/>
          <p:nvPr/>
        </p:nvSpPr>
        <p:spPr>
          <a:xfrm rot="9477179">
            <a:off x="2936859" y="1529993"/>
            <a:ext cx="3143857" cy="3137435"/>
          </a:xfrm>
          <a:prstGeom prst="arc">
            <a:avLst>
              <a:gd name="adj1" fmla="val 18643665"/>
              <a:gd name="adj2" fmla="val 5236206"/>
            </a:avLst>
          </a:prstGeom>
          <a:ln w="34925">
            <a:solidFill>
              <a:srgbClr val="A63FD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a:extLst>
              <a:ext uri="{FF2B5EF4-FFF2-40B4-BE49-F238E27FC236}">
                <a16:creationId xmlns:a16="http://schemas.microsoft.com/office/drawing/2014/main" id="{5E0A0861-C6FA-7341-B261-2EEF57D9DAFC}"/>
              </a:ext>
              <a:ext uri="{C183D7F6-B498-43B3-948B-1728B52AA6E4}">
                <adec:decorative xmlns:adec="http://schemas.microsoft.com/office/drawing/2017/decorative" val="1"/>
              </a:ext>
            </a:extLst>
          </p:cNvPr>
          <p:cNvSpPr/>
          <p:nvPr/>
        </p:nvSpPr>
        <p:spPr>
          <a:xfrm rot="9477179">
            <a:off x="2964245" y="1529993"/>
            <a:ext cx="3143857" cy="3137435"/>
          </a:xfrm>
          <a:prstGeom prst="arc">
            <a:avLst>
              <a:gd name="adj1" fmla="val 5622289"/>
              <a:gd name="adj2" fmla="val 9309777"/>
            </a:avLst>
          </a:prstGeom>
          <a:ln w="34925">
            <a:solidFill>
              <a:srgbClr val="A63FD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A16D0D82-5545-7149-A643-19B63A885568}"/>
              </a:ext>
              <a:ext uri="{C183D7F6-B498-43B3-948B-1728B52AA6E4}">
                <adec:decorative xmlns:adec="http://schemas.microsoft.com/office/drawing/2017/decorative" val="1"/>
              </a:ext>
            </a:extLst>
          </p:cNvPr>
          <p:cNvSpPr/>
          <p:nvPr/>
        </p:nvSpPr>
        <p:spPr>
          <a:xfrm rot="9477179">
            <a:off x="2936859" y="1530724"/>
            <a:ext cx="3143857" cy="3137435"/>
          </a:xfrm>
          <a:prstGeom prst="arc">
            <a:avLst>
              <a:gd name="adj1" fmla="val 9989737"/>
              <a:gd name="adj2" fmla="val 18192111"/>
            </a:avLst>
          </a:prstGeom>
          <a:ln w="34925">
            <a:solidFill>
              <a:srgbClr val="A63FD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4102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EC42-1A64-4BAF-AEA8-A2C6C2977B2D}"/>
              </a:ext>
            </a:extLst>
          </p:cNvPr>
          <p:cNvSpPr>
            <a:spLocks noGrp="1"/>
          </p:cNvSpPr>
          <p:nvPr>
            <p:ph type="title" idx="4294967295"/>
          </p:nvPr>
        </p:nvSpPr>
        <p:spPr>
          <a:xfrm>
            <a:off x="628650" y="-994172"/>
            <a:ext cx="7886700" cy="994172"/>
          </a:xfrm>
        </p:spPr>
        <p:txBody>
          <a:bodyPr vert="horz" lIns="91440" tIns="45720" rIns="91440" bIns="45720" rtlCol="0" anchor="b">
            <a:normAutofit/>
          </a:bodyPr>
          <a:lstStyle/>
          <a:p>
            <a:r>
              <a:rPr lang="en-US"/>
              <a:t>Why should we care?</a:t>
            </a:r>
          </a:p>
        </p:txBody>
      </p:sp>
      <p:sp>
        <p:nvSpPr>
          <p:cNvPr id="3" name="Rectangle 2" descr="This is not just the right thing to do for common humanity – but it is the smart thing to do in ending extreme poverty. If we get things right for people with disabilities, we get things right for all people.”&#10;&#10;Penny Mourdant, Secretary of State for International Development, UK. Global Disability Summit, July 2018&#10;">
            <a:extLst>
              <a:ext uri="{FF2B5EF4-FFF2-40B4-BE49-F238E27FC236}">
                <a16:creationId xmlns:a16="http://schemas.microsoft.com/office/drawing/2014/main" id="{A9D2753E-9118-4413-80FB-8AAEE183394F}"/>
              </a:ext>
            </a:extLst>
          </p:cNvPr>
          <p:cNvSpPr/>
          <p:nvPr/>
        </p:nvSpPr>
        <p:spPr>
          <a:xfrm>
            <a:off x="495300" y="685801"/>
            <a:ext cx="8153400" cy="3485022"/>
          </a:xfrm>
          <a:prstGeom prst="rect">
            <a:avLst/>
          </a:prstGeom>
          <a:gradFill flip="none" rotWithShape="1">
            <a:gsLst>
              <a:gs pos="0">
                <a:srgbClr val="92B22B">
                  <a:tint val="66000"/>
                  <a:satMod val="160000"/>
                </a:srgbClr>
              </a:gs>
              <a:gs pos="50000">
                <a:srgbClr val="92B22B">
                  <a:tint val="44500"/>
                  <a:satMod val="160000"/>
                </a:srgbClr>
              </a:gs>
              <a:gs pos="100000">
                <a:srgbClr val="92B22B">
                  <a:tint val="23500"/>
                  <a:satMod val="160000"/>
                </a:srgbClr>
              </a:gs>
            </a:gsLst>
            <a:lin ang="2700000" scaled="1"/>
            <a:tileRect/>
          </a:gradFill>
        </p:spPr>
        <p:txBody>
          <a:bodyPr lIns="91440" tIns="45720" rIns="91440" bIns="45720" anchor="b">
            <a:noAutofit/>
          </a:bodyPr>
          <a:lstStyle/>
          <a:p>
            <a:pPr algn="ctr" defTabSz="685800">
              <a:lnSpc>
                <a:spcPct val="90000"/>
              </a:lnSpc>
              <a:spcBef>
                <a:spcPct val="0"/>
              </a:spcBef>
              <a:spcAft>
                <a:spcPts val="600"/>
              </a:spcAft>
            </a:pPr>
            <a:r>
              <a:rPr lang="en-US" sz="3200">
                <a:ea typeface="+mj-ea"/>
                <a:cs typeface="+mj-cs"/>
              </a:rPr>
              <a:t>“This is not just the right thing to do for common humanity – but it is the smart thing to do in ending extreme poverty. If we get things right for people with disabilities, we get things right for all people.”</a:t>
            </a:r>
            <a:endParaRPr lang="en-US" sz="3200">
              <a:ea typeface="+mj-ea"/>
              <a:cs typeface="Calibri"/>
            </a:endParaRPr>
          </a:p>
          <a:p>
            <a:pPr algn="ctr" defTabSz="685800">
              <a:lnSpc>
                <a:spcPct val="90000"/>
              </a:lnSpc>
              <a:spcBef>
                <a:spcPct val="0"/>
              </a:spcBef>
              <a:spcAft>
                <a:spcPts val="600"/>
              </a:spcAft>
            </a:pPr>
            <a:endParaRPr lang="en-US" sz="2400">
              <a:ea typeface="+mj-ea"/>
              <a:cs typeface="Calibri"/>
            </a:endParaRPr>
          </a:p>
          <a:p>
            <a:pPr algn="ctr" defTabSz="685800">
              <a:lnSpc>
                <a:spcPct val="90000"/>
              </a:lnSpc>
              <a:spcBef>
                <a:spcPct val="0"/>
              </a:spcBef>
              <a:spcAft>
                <a:spcPts val="600"/>
              </a:spcAft>
            </a:pPr>
            <a:r>
              <a:rPr lang="en-US" i="1">
                <a:ea typeface="+mj-ea"/>
                <a:cs typeface="+mj-cs"/>
              </a:rPr>
              <a:t>Penny </a:t>
            </a:r>
            <a:r>
              <a:rPr lang="en-US" i="1" err="1">
                <a:ea typeface="+mj-ea"/>
                <a:cs typeface="+mj-cs"/>
              </a:rPr>
              <a:t>Mourdant</a:t>
            </a:r>
            <a:r>
              <a:rPr lang="en-US" i="1">
                <a:ea typeface="+mj-ea"/>
                <a:cs typeface="+mj-cs"/>
              </a:rPr>
              <a:t>, Secretary of State for International Development, UK. Global Disability Summit, July 2018</a:t>
            </a:r>
          </a:p>
        </p:txBody>
      </p:sp>
      <p:sp>
        <p:nvSpPr>
          <p:cNvPr id="13" name="TextBox 12">
            <a:extLst>
              <a:ext uri="{C183D7F6-B498-43B3-948B-1728B52AA6E4}">
                <adec:decorative xmlns:adec="http://schemas.microsoft.com/office/drawing/2017/decorative" val="1"/>
              </a:ext>
            </a:extLst>
          </p:cNvPr>
          <p:cNvSpPr txBox="1"/>
          <p:nvPr/>
        </p:nvSpPr>
        <p:spPr>
          <a:xfrm>
            <a:off x="1143000" y="3018619"/>
            <a:ext cx="6858000" cy="1241822"/>
          </a:xfrm>
          <a:prstGeom prst="rect">
            <a:avLst/>
          </a:prstGeom>
        </p:spPr>
        <p:txBody>
          <a:bodyPr rtlCol="0">
            <a:normAutofit/>
          </a:bodyPr>
          <a:lstStyle/>
          <a:p>
            <a:pPr algn="ctr" defTabSz="685800">
              <a:lnSpc>
                <a:spcPct val="90000"/>
              </a:lnSpc>
              <a:spcBef>
                <a:spcPts val="750"/>
              </a:spcBef>
            </a:pPr>
            <a:r>
              <a:rPr lang="en-US" sz="2475"/>
              <a:t> </a:t>
            </a:r>
          </a:p>
        </p:txBody>
      </p:sp>
    </p:spTree>
    <p:extLst>
      <p:ext uri="{BB962C8B-B14F-4D97-AF65-F5344CB8AC3E}">
        <p14:creationId xmlns:p14="http://schemas.microsoft.com/office/powerpoint/2010/main" val="4099523228"/>
      </p:ext>
    </p:extLst>
  </p:cSld>
  <p:clrMapOvr>
    <a:masterClrMapping/>
  </p:clrMapOvr>
</p:sld>
</file>

<file path=ppt/theme/theme1.xml><?xml version="1.0" encoding="utf-8"?>
<a:theme xmlns:a="http://schemas.openxmlformats.org/drawingml/2006/main" name="Theme1">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AAD06F9-785D-4CA9-89F4-82DE533B5B5A}" vid="{D60904AA-E7CE-4B0E-9A89-BC116814051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Presentation_TEMPLATE" id="{2522C955-7877-419D-8C79-5BEB31235FD8}" vid="{53C79ACE-149D-40A8-8C10-20B7B6501413}"/>
    </a:ext>
  </a:extLst>
</a:theme>
</file>

<file path=ppt/theme/theme3.xml><?xml version="1.0" encoding="utf-8"?>
<a:theme xmlns:a="http://schemas.openxmlformats.org/drawingml/2006/main" name="1_Theme1">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AAD06F9-785D-4CA9-89F4-82DE533B5B5A}" vid="{D60904AA-E7CE-4B0E-9A89-BC116814051E}"/>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Presentation_TEMPLATE" id="{2522C955-7877-419D-8C79-5BEB31235FD8}" vid="{53C79ACE-149D-40A8-8C10-20B7B6501413}"/>
    </a:ext>
  </a:extLst>
</a:theme>
</file>

<file path=ppt/theme/theme5.xml><?xml version="1.0" encoding="utf-8"?>
<a:theme xmlns:a="http://schemas.openxmlformats.org/drawingml/2006/main" name="2_Theme1">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AAD06F9-785D-4CA9-89F4-82DE533B5B5A}" vid="{D60904AA-E7CE-4B0E-9A89-BC116814051E}"/>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Presentation_TEMPLATE" id="{2522C955-7877-419D-8C79-5BEB31235FD8}" vid="{53C79ACE-149D-40A8-8C10-20B7B650141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CTWWC">
      <a:dk1>
        <a:srgbClr val="000000"/>
      </a:dk1>
      <a:lt1>
        <a:srgbClr val="FFFFFF"/>
      </a:lt1>
      <a:dk2>
        <a:srgbClr val="000000"/>
      </a:dk2>
      <a:lt2>
        <a:srgbClr val="FFFFFF"/>
      </a:lt2>
      <a:accent1>
        <a:srgbClr val="003087"/>
      </a:accent1>
      <a:accent2>
        <a:srgbClr val="861F69"/>
      </a:accent2>
      <a:accent3>
        <a:srgbClr val="94C93D"/>
      </a:accent3>
      <a:accent4>
        <a:srgbClr val="1D6EFF"/>
      </a:accent4>
      <a:accent5>
        <a:srgbClr val="D856B3"/>
      </a:accent5>
      <a:accent6>
        <a:srgbClr val="BEDE8A"/>
      </a:accent6>
      <a:hlink>
        <a:srgbClr val="4B5050"/>
      </a:hlink>
      <a:folHlink>
        <a:srgbClr val="19BB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4E55FE598ED44183B8449763886984" ma:contentTypeVersion="21" ma:contentTypeDescription="Create a new document." ma:contentTypeScope="" ma:versionID="b68ce6b7b6c061ae394f2588be6ede04">
  <xsd:schema xmlns:xsd="http://www.w3.org/2001/XMLSchema" xmlns:xs="http://www.w3.org/2001/XMLSchema" xmlns:p="http://schemas.microsoft.com/office/2006/metadata/properties" xmlns:ns2="c2aabb71-7b42-492d-a2ea-993aa51a1f84" xmlns:ns3="cbc6d95b-4f3e-4aef-822c-759093850b94" xmlns:ns4="b2594ab3-d42a-4e76-bde3-98c81b560ae9" targetNamespace="http://schemas.microsoft.com/office/2006/metadata/properties" ma:root="true" ma:fieldsID="843d76fbd096e60bddbc1e712f8d8e1d" ns2:_="" ns3:_="" ns4:_="">
    <xsd:import namespace="c2aabb71-7b42-492d-a2ea-993aa51a1f84"/>
    <xsd:import namespace="cbc6d95b-4f3e-4aef-822c-759093850b94"/>
    <xsd:import namespace="b2594ab3-d42a-4e76-bde3-98c81b560a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a92a0e0eabec4843890a80e4f241943a" minOccurs="0"/>
                <xsd:element ref="ns4:TaxCatchAll" minOccurs="0"/>
                <xsd:element ref="ns2:MediaLengthInSeconds"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aabb71-7b42-492d-a2ea-993aa51a1f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a92a0e0eabec4843890a80e4f241943a" ma:index="21" nillable="true" ma:taxonomy="true" ma:internalName="a92a0e0eabec4843890a80e4f241943a" ma:taxonomyFieldName="Tags" ma:displayName="Tags" ma:default="" ma:fieldId="{a92a0e0e-abec-4843-890a-80e4f241943a}" ma:taxonomyMulti="true" ma:sspId="ee90c631-7896-4d4b-aef2-bd8af8cfcaaa" ma:termSetId="a76fcca4-6e97-4235-ba0e-570fe36390fc" ma:anchorId="00000000-0000-0000-0000-000000000000" ma:open="false" ma:isKeyword="false">
      <xsd:complexType>
        <xsd:sequence>
          <xsd:element ref="pc:Terms" minOccurs="0" maxOccurs="1"/>
        </xsd:sequence>
      </xsd:complex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ee90c631-7896-4d4b-aef2-bd8af8cfcaaa"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c6d95b-4f3e-4aef-822c-759093850b9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594ab3-d42a-4e76-bde3-98c81b560ae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562849a-9379-421e-86c2-593adad6925c}" ma:internalName="TaxCatchAll" ma:showField="CatchAllData" ma:web="cbc6d95b-4f3e-4aef-822c-759093850b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bc6d95b-4f3e-4aef-822c-759093850b94">
      <UserInfo>
        <DisplayName>Battle, Mary Kate</DisplayName>
        <AccountId>541</AccountId>
        <AccountType/>
      </UserInfo>
    </SharedWithUsers>
    <TaxCatchAll xmlns="b2594ab3-d42a-4e76-bde3-98c81b560ae9" xsi:nil="true"/>
    <a92a0e0eabec4843890a80e4f241943a xmlns="c2aabb71-7b42-492d-a2ea-993aa51a1f84">
      <Terms xmlns="http://schemas.microsoft.com/office/infopath/2007/PartnerControls"/>
    </a92a0e0eabec4843890a80e4f241943a>
    <lcf76f155ced4ddcb4097134ff3c332f xmlns="c2aabb71-7b42-492d-a2ea-993aa51a1f8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1B1C20A-6F9A-4112-8CA7-D5019829FE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aabb71-7b42-492d-a2ea-993aa51a1f84"/>
    <ds:schemaRef ds:uri="cbc6d95b-4f3e-4aef-822c-759093850b94"/>
    <ds:schemaRef ds:uri="b2594ab3-d42a-4e76-bde3-98c81b560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1BDAFD-D37F-45CB-8DBD-ED7F50C40828}">
  <ds:schemaRefs>
    <ds:schemaRef ds:uri="http://schemas.microsoft.com/sharepoint/v3/contenttype/forms"/>
  </ds:schemaRefs>
</ds:datastoreItem>
</file>

<file path=customXml/itemProps3.xml><?xml version="1.0" encoding="utf-8"?>
<ds:datastoreItem xmlns:ds="http://schemas.openxmlformats.org/officeDocument/2006/customXml" ds:itemID="{7C3C7B89-82CD-49A7-96E1-EF62B3B3A17C}">
  <ds:schemaRefs>
    <ds:schemaRef ds:uri="18258a18-12f8-497a-a138-99d67690f8b9"/>
    <ds:schemaRef ds:uri="57db51ea-0fa2-4b8a-b28e-d320d69ff72a"/>
    <ds:schemaRef ds:uri="b2594ab3-d42a-4e76-bde3-98c81b560ae9"/>
    <ds:schemaRef ds:uri="c2aabb71-7b42-492d-a2ea-993aa51a1f84"/>
    <ds:schemaRef ds:uri="cbc6d95b-4f3e-4aef-822c-759093850b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2087</Words>
  <Application>Microsoft Office PowerPoint</Application>
  <PresentationFormat>On-screen Show (16:9)</PresentationFormat>
  <Paragraphs>265</Paragraphs>
  <Slides>30</Slides>
  <Notes>27</Notes>
  <HiddenSlides>0</HiddenSlides>
  <MMClips>1</MMClips>
  <ScaleCrop>false</ScaleCrop>
  <HeadingPairs>
    <vt:vector size="4" baseType="variant">
      <vt:variant>
        <vt:lpstr>Theme</vt:lpstr>
      </vt:variant>
      <vt:variant>
        <vt:i4>8</vt:i4>
      </vt:variant>
      <vt:variant>
        <vt:lpstr>Slide Titles</vt:lpstr>
      </vt:variant>
      <vt:variant>
        <vt:i4>30</vt:i4>
      </vt:variant>
    </vt:vector>
  </HeadingPairs>
  <TitlesOfParts>
    <vt:vector size="38" baseType="lpstr">
      <vt:lpstr>Theme1</vt:lpstr>
      <vt:lpstr>Custom Design</vt:lpstr>
      <vt:lpstr>1_Theme1</vt:lpstr>
      <vt:lpstr>1_Custom Design</vt:lpstr>
      <vt:lpstr>2_Theme1</vt:lpstr>
      <vt:lpstr>2_Custom Design</vt:lpstr>
      <vt:lpstr>Office Theme</vt:lpstr>
      <vt:lpstr>1_Office Theme</vt:lpstr>
      <vt:lpstr>UNDERSTANDING DISABILITY: Disability Inclusion Training</vt:lpstr>
      <vt:lpstr>By the end of this workshop you will be able to…</vt:lpstr>
      <vt:lpstr>Reflection</vt:lpstr>
      <vt:lpstr>Defining Disability</vt:lpstr>
      <vt:lpstr>Disability Models</vt:lpstr>
      <vt:lpstr>Global disability statistics</vt:lpstr>
      <vt:lpstr>Disability and Poverty video</vt:lpstr>
      <vt:lpstr>Cycles of Poverty &amp; Disability</vt:lpstr>
      <vt:lpstr>Why should we care?</vt:lpstr>
      <vt:lpstr>Inclusion involves…</vt:lpstr>
      <vt:lpstr>Inclusion in Action</vt:lpstr>
      <vt:lpstr>Inclusive Communities look like this</vt:lpstr>
      <vt:lpstr>Disability Terminology</vt:lpstr>
      <vt:lpstr>Etiquette</vt:lpstr>
      <vt:lpstr>Reflection</vt:lpstr>
      <vt:lpstr>Rights Perspective</vt:lpstr>
      <vt:lpstr>Reflection</vt:lpstr>
      <vt:lpstr>Disability in Children: visible &amp; invisible</vt:lpstr>
      <vt:lpstr>Reflection</vt:lpstr>
      <vt:lpstr>Impact of Disability</vt:lpstr>
      <vt:lpstr>Why inclusion? Example of Kenya</vt:lpstr>
      <vt:lpstr>Inclusion Strategies: Example of Kenya</vt:lpstr>
      <vt:lpstr>Reflection</vt:lpstr>
      <vt:lpstr>Overcoming Stigma &amp; Discrimination</vt:lpstr>
      <vt:lpstr>Importance of Community Engagement </vt:lpstr>
      <vt:lpstr>Reflection</vt:lpstr>
      <vt:lpstr>Data</vt:lpstr>
      <vt:lpstr>Reflection</vt:lpstr>
      <vt:lpstr>Key Take Away</vt:lpstr>
      <vt:lpstr>Closing slide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Isanhart, Leia</dc:creator>
  <cp:lastModifiedBy>Lappo, Martina</cp:lastModifiedBy>
  <cp:revision>39</cp:revision>
  <dcterms:created xsi:type="dcterms:W3CDTF">2019-05-18T02:39:09Z</dcterms:created>
  <dcterms:modified xsi:type="dcterms:W3CDTF">2024-06-07T14:23:04Z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0x0101008A4E55FE598ED44183B8449763886984</vt:lpwstr>
  </property>
  <property fmtid="{D5CDD505-2E9C-101B-9397-08002B2CF9AE}" pid="3" name="Tags">
    <vt:lpwstr/>
  </property>
  <property fmtid="{D5CDD505-2E9C-101B-9397-08002B2CF9AE}" pid="4" name="MediaServiceImageTags">
    <vt:lpwstr/>
  </property>
</Properties>
</file>